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handoutMasterIdLst>
    <p:handoutMasterId r:id="rId29"/>
  </p:handoutMasterIdLst>
  <p:sldIdLst>
    <p:sldId id="256" r:id="rId5"/>
    <p:sldId id="265" r:id="rId6"/>
    <p:sldId id="259" r:id="rId7"/>
    <p:sldId id="260" r:id="rId8"/>
    <p:sldId id="285" r:id="rId9"/>
    <p:sldId id="261" r:id="rId10"/>
    <p:sldId id="271" r:id="rId11"/>
    <p:sldId id="269" r:id="rId12"/>
    <p:sldId id="270" r:id="rId13"/>
    <p:sldId id="262" r:id="rId14"/>
    <p:sldId id="274" r:id="rId15"/>
    <p:sldId id="279" r:id="rId16"/>
    <p:sldId id="277" r:id="rId17"/>
    <p:sldId id="273" r:id="rId18"/>
    <p:sldId id="280" r:id="rId19"/>
    <p:sldId id="263" r:id="rId20"/>
    <p:sldId id="281" r:id="rId21"/>
    <p:sldId id="289" r:id="rId22"/>
    <p:sldId id="286" r:id="rId23"/>
    <p:sldId id="288" r:id="rId24"/>
    <p:sldId id="287" r:id="rId25"/>
    <p:sldId id="290" r:id="rId26"/>
    <p:sldId id="276" r:id="rId27"/>
  </p:sldIdLst>
  <p:sldSz cx="13004800"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6E"/>
    <a:srgbClr val="F0F0EE"/>
    <a:srgbClr val="FFFF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4D2BE-0DAF-4B0E-A7BB-2750A6C767BB}" v="195" dt="2019-06-26T10:08:23.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2" autoAdjust="0"/>
    <p:restoredTop sz="80077"/>
  </p:normalViewPr>
  <p:slideViewPr>
    <p:cSldViewPr snapToGrid="0">
      <p:cViewPr varScale="1">
        <p:scale>
          <a:sx n="76" d="100"/>
          <a:sy n="76" d="100"/>
        </p:scale>
        <p:origin x="2512" y="20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CA267B-A0B9-4748-A81D-62B95CAA90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289FA7-D344-4490-8869-3D8BB3B9DA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68607-E0FD-4F77-935F-AB4CF3302522}" type="datetimeFigureOut">
              <a:rPr lang="en-US" smtClean="0"/>
              <a:t>6/9/20</a:t>
            </a:fld>
            <a:endParaRPr lang="en-US"/>
          </a:p>
        </p:txBody>
      </p:sp>
      <p:sp>
        <p:nvSpPr>
          <p:cNvPr id="4" name="Footer Placeholder 3">
            <a:extLst>
              <a:ext uri="{FF2B5EF4-FFF2-40B4-BE49-F238E27FC236}">
                <a16:creationId xmlns:a16="http://schemas.microsoft.com/office/drawing/2014/main" id="{A073C0FC-97A0-4829-A371-97CA6A72D4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933846-5F99-4018-B11A-1489310DD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7AACBB-8CD0-457D-9B05-C7D16A4AD410}" type="slidenum">
              <a:rPr lang="en-US" smtClean="0"/>
              <a:t>‹#›</a:t>
            </a:fld>
            <a:endParaRPr lang="en-US"/>
          </a:p>
        </p:txBody>
      </p:sp>
    </p:spTree>
    <p:extLst>
      <p:ext uri="{BB962C8B-B14F-4D97-AF65-F5344CB8AC3E}">
        <p14:creationId xmlns:p14="http://schemas.microsoft.com/office/powerpoint/2010/main" val="3718579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CB82E-4A63-4C07-AB2A-14E0248037B5}" type="datetimeFigureOut">
              <a:rPr lang="en-US" smtClean="0"/>
              <a:t>6/9/20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14113-B948-4E30-A661-88FC254F8D42}" type="slidenum">
              <a:rPr lang="en-US" smtClean="0"/>
              <a:t>‹#›</a:t>
            </a:fld>
            <a:endParaRPr lang="en-US"/>
          </a:p>
        </p:txBody>
      </p:sp>
    </p:spTree>
    <p:extLst>
      <p:ext uri="{BB962C8B-B14F-4D97-AF65-F5344CB8AC3E}">
        <p14:creationId xmlns:p14="http://schemas.microsoft.com/office/powerpoint/2010/main" val="3107202808"/>
      </p:ext>
    </p:extLst>
  </p:cSld>
  <p:clrMap bg1="lt1" tx1="dk1" bg2="lt2" tx2="dk2" accent1="accent1" accent2="accent2" accent3="accent3" accent4="accent4" accent5="accent5" accent6="accent6" hlink="hlink" folHlink="folHlink"/>
  <p:notesStyle>
    <a:lvl1pPr marL="0" algn="l" defTabSz="1300460" rtl="0" eaLnBrk="1" latinLnBrk="0" hangingPunct="1">
      <a:defRPr sz="1707" kern="1200">
        <a:solidFill>
          <a:schemeClr val="tx1"/>
        </a:solidFill>
        <a:latin typeface="+mn-lt"/>
        <a:ea typeface="+mn-ea"/>
        <a:cs typeface="+mn-cs"/>
      </a:defRPr>
    </a:lvl1pPr>
    <a:lvl2pPr marL="650230" algn="l" defTabSz="1300460" rtl="0" eaLnBrk="1" latinLnBrk="0" hangingPunct="1">
      <a:defRPr sz="1707" kern="1200">
        <a:solidFill>
          <a:schemeClr val="tx1"/>
        </a:solidFill>
        <a:latin typeface="+mn-lt"/>
        <a:ea typeface="+mn-ea"/>
        <a:cs typeface="+mn-cs"/>
      </a:defRPr>
    </a:lvl2pPr>
    <a:lvl3pPr marL="1300460" algn="l" defTabSz="1300460" rtl="0" eaLnBrk="1" latinLnBrk="0" hangingPunct="1">
      <a:defRPr sz="1707" kern="1200">
        <a:solidFill>
          <a:schemeClr val="tx1"/>
        </a:solidFill>
        <a:latin typeface="+mn-lt"/>
        <a:ea typeface="+mn-ea"/>
        <a:cs typeface="+mn-cs"/>
      </a:defRPr>
    </a:lvl3pPr>
    <a:lvl4pPr marL="1950690" algn="l" defTabSz="1300460" rtl="0" eaLnBrk="1" latinLnBrk="0" hangingPunct="1">
      <a:defRPr sz="1707" kern="1200">
        <a:solidFill>
          <a:schemeClr val="tx1"/>
        </a:solidFill>
        <a:latin typeface="+mn-lt"/>
        <a:ea typeface="+mn-ea"/>
        <a:cs typeface="+mn-cs"/>
      </a:defRPr>
    </a:lvl4pPr>
    <a:lvl5pPr marL="2600919" algn="l" defTabSz="1300460" rtl="0" eaLnBrk="1" latinLnBrk="0" hangingPunct="1">
      <a:defRPr sz="1707" kern="1200">
        <a:solidFill>
          <a:schemeClr val="tx1"/>
        </a:solidFill>
        <a:latin typeface="+mn-lt"/>
        <a:ea typeface="+mn-ea"/>
        <a:cs typeface="+mn-cs"/>
      </a:defRPr>
    </a:lvl5pPr>
    <a:lvl6pPr marL="3251149" algn="l" defTabSz="1300460" rtl="0" eaLnBrk="1" latinLnBrk="0" hangingPunct="1">
      <a:defRPr sz="1707" kern="1200">
        <a:solidFill>
          <a:schemeClr val="tx1"/>
        </a:solidFill>
        <a:latin typeface="+mn-lt"/>
        <a:ea typeface="+mn-ea"/>
        <a:cs typeface="+mn-cs"/>
      </a:defRPr>
    </a:lvl6pPr>
    <a:lvl7pPr marL="3901379" algn="l" defTabSz="1300460" rtl="0" eaLnBrk="1" latinLnBrk="0" hangingPunct="1">
      <a:defRPr sz="1707" kern="1200">
        <a:solidFill>
          <a:schemeClr val="tx1"/>
        </a:solidFill>
        <a:latin typeface="+mn-lt"/>
        <a:ea typeface="+mn-ea"/>
        <a:cs typeface="+mn-cs"/>
      </a:defRPr>
    </a:lvl7pPr>
    <a:lvl8pPr marL="4551609" algn="l" defTabSz="1300460" rtl="0" eaLnBrk="1" latinLnBrk="0" hangingPunct="1">
      <a:defRPr sz="1707" kern="1200">
        <a:solidFill>
          <a:schemeClr val="tx1"/>
        </a:solidFill>
        <a:latin typeface="+mn-lt"/>
        <a:ea typeface="+mn-ea"/>
        <a:cs typeface="+mn-cs"/>
      </a:defRPr>
    </a:lvl8pPr>
    <a:lvl9pPr marL="5201839" algn="l" defTabSz="1300460"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To be able to look forward (which is in some ways what I have been asked to do), I always think it’s a good idea to look back, too.</a:t>
            </a:r>
          </a:p>
          <a:p>
            <a:endParaRPr lang="en-VN" dirty="0"/>
          </a:p>
          <a:p>
            <a:r>
              <a:rPr lang="en-VN" dirty="0"/>
              <a:t>The Mythical Man Month is by Fred Brooks.</a:t>
            </a:r>
          </a:p>
        </p:txBody>
      </p:sp>
      <p:sp>
        <p:nvSpPr>
          <p:cNvPr id="4" name="Slide Number Placeholder 3"/>
          <p:cNvSpPr>
            <a:spLocks noGrp="1"/>
          </p:cNvSpPr>
          <p:nvPr>
            <p:ph type="sldNum" sz="quarter" idx="5"/>
          </p:nvPr>
        </p:nvSpPr>
        <p:spPr/>
        <p:txBody>
          <a:bodyPr/>
          <a:lstStyle/>
          <a:p>
            <a:fld id="{43114113-B948-4E30-A661-88FC254F8D42}" type="slidenum">
              <a:rPr lang="en-US" smtClean="0"/>
              <a:t>2</a:t>
            </a:fld>
            <a:endParaRPr lang="en-US"/>
          </a:p>
        </p:txBody>
      </p:sp>
    </p:spTree>
    <p:extLst>
      <p:ext uri="{BB962C8B-B14F-4D97-AF65-F5344CB8AC3E}">
        <p14:creationId xmlns:p14="http://schemas.microsoft.com/office/powerpoint/2010/main" val="3499246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also particularly interested in initiatives that help to build capacity in computing education research in the UK. In this, I would be able to draw on my experience developing interventions using design-based approaches as part of a series of nationwide workshops </a:t>
            </a:r>
            <a:r>
              <a:rPr lang="en-US" dirty="0" err="1"/>
              <a:t>organised</a:t>
            </a:r>
            <a:r>
              <a:rPr lang="en-US" dirty="0"/>
              <a:t> by the Council of Professors and Heads of Computing (CPHC) on graduate employability. </a:t>
            </a:r>
          </a:p>
          <a:p>
            <a:endParaRPr lang="en-VN" dirty="0"/>
          </a:p>
          <a:p>
            <a:r>
              <a:rPr lang="en-VN" dirty="0"/>
              <a:t>My own experience going to ICER.</a:t>
            </a:r>
          </a:p>
        </p:txBody>
      </p:sp>
      <p:sp>
        <p:nvSpPr>
          <p:cNvPr id="4" name="Slide Number Placeholder 3"/>
          <p:cNvSpPr>
            <a:spLocks noGrp="1"/>
          </p:cNvSpPr>
          <p:nvPr>
            <p:ph type="sldNum" sz="quarter" idx="5"/>
          </p:nvPr>
        </p:nvSpPr>
        <p:spPr/>
        <p:txBody>
          <a:bodyPr/>
          <a:lstStyle/>
          <a:p>
            <a:fld id="{43114113-B948-4E30-A661-88FC254F8D42}" type="slidenum">
              <a:rPr lang="en-US" smtClean="0"/>
              <a:t>16</a:t>
            </a:fld>
            <a:endParaRPr lang="en-US"/>
          </a:p>
        </p:txBody>
      </p:sp>
    </p:spTree>
    <p:extLst>
      <p:ext uri="{BB962C8B-B14F-4D97-AF65-F5344CB8AC3E}">
        <p14:creationId xmlns:p14="http://schemas.microsoft.com/office/powerpoint/2010/main" val="232346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460" rtl="0" eaLnBrk="1" fontAlgn="auto" latinLnBrk="0" hangingPunct="1">
              <a:lnSpc>
                <a:spcPct val="100000"/>
              </a:lnSpc>
              <a:spcBef>
                <a:spcPts val="0"/>
              </a:spcBef>
              <a:spcAft>
                <a:spcPts val="0"/>
              </a:spcAft>
              <a:buClrTx/>
              <a:buSzTx/>
              <a:buFontTx/>
              <a:buNone/>
              <a:tabLst/>
              <a:defRPr/>
            </a:pPr>
            <a:endParaRPr lang="en-VN" dirty="0"/>
          </a:p>
        </p:txBody>
      </p:sp>
      <p:sp>
        <p:nvSpPr>
          <p:cNvPr id="4" name="Slide Number Placeholder 3"/>
          <p:cNvSpPr>
            <a:spLocks noGrp="1"/>
          </p:cNvSpPr>
          <p:nvPr>
            <p:ph type="sldNum" sz="quarter" idx="5"/>
          </p:nvPr>
        </p:nvSpPr>
        <p:spPr/>
        <p:txBody>
          <a:bodyPr/>
          <a:lstStyle/>
          <a:p>
            <a:fld id="{43114113-B948-4E30-A661-88FC254F8D42}" type="slidenum">
              <a:rPr lang="en-US" smtClean="0"/>
              <a:t>17</a:t>
            </a:fld>
            <a:endParaRPr lang="en-US"/>
          </a:p>
        </p:txBody>
      </p:sp>
    </p:spTree>
    <p:extLst>
      <p:ext uri="{BB962C8B-B14F-4D97-AF65-F5344CB8AC3E}">
        <p14:creationId xmlns:p14="http://schemas.microsoft.com/office/powerpoint/2010/main" val="3155641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460" rtl="0" eaLnBrk="1" fontAlgn="auto" latinLnBrk="0" hangingPunct="1">
              <a:lnSpc>
                <a:spcPct val="100000"/>
              </a:lnSpc>
              <a:spcBef>
                <a:spcPts val="0"/>
              </a:spcBef>
              <a:spcAft>
                <a:spcPts val="0"/>
              </a:spcAft>
              <a:buClrTx/>
              <a:buSzTx/>
              <a:buFontTx/>
              <a:buNone/>
              <a:tabLst/>
              <a:defRPr/>
            </a:pPr>
            <a:r>
              <a:rPr lang="en-VN" i="1" dirty="0"/>
              <a:t>There is presently a paucity of longitudinal narrative work on the effect of an education.</a:t>
            </a:r>
          </a:p>
        </p:txBody>
      </p:sp>
      <p:sp>
        <p:nvSpPr>
          <p:cNvPr id="4" name="Slide Number Placeholder 3"/>
          <p:cNvSpPr>
            <a:spLocks noGrp="1"/>
          </p:cNvSpPr>
          <p:nvPr>
            <p:ph type="sldNum" sz="quarter" idx="5"/>
          </p:nvPr>
        </p:nvSpPr>
        <p:spPr/>
        <p:txBody>
          <a:bodyPr/>
          <a:lstStyle/>
          <a:p>
            <a:fld id="{43114113-B948-4E30-A661-88FC254F8D42}" type="slidenum">
              <a:rPr lang="en-US" smtClean="0"/>
              <a:t>19</a:t>
            </a:fld>
            <a:endParaRPr lang="en-US"/>
          </a:p>
        </p:txBody>
      </p:sp>
    </p:spTree>
    <p:extLst>
      <p:ext uri="{BB962C8B-B14F-4D97-AF65-F5344CB8AC3E}">
        <p14:creationId xmlns:p14="http://schemas.microsoft.com/office/powerpoint/2010/main" val="3192167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7" b="0" i="0" u="none" strike="noStrike" kern="1200" dirty="0">
                <a:solidFill>
                  <a:schemeClr val="tx1"/>
                </a:solidFill>
                <a:effectLst/>
                <a:latin typeface="+mn-lt"/>
                <a:ea typeface="+mn-ea"/>
                <a:cs typeface="+mn-cs"/>
              </a:rPr>
              <a:t>The Identity Pathways Project is a longitudinal research study being conducted at Haverford College and Western Washington University. The aim of the project is to examine personality and identity development over the college years and beyond. The investigators are experts in personality, identity, relationships, and adolescent and emerging adult development with long histories of collaboration. We invite you to explore the webpage or contact us for more information about the research.</a:t>
            </a:r>
          </a:p>
        </p:txBody>
      </p:sp>
      <p:sp>
        <p:nvSpPr>
          <p:cNvPr id="4" name="Slide Number Placeholder 3"/>
          <p:cNvSpPr>
            <a:spLocks noGrp="1"/>
          </p:cNvSpPr>
          <p:nvPr>
            <p:ph type="sldNum" sz="quarter" idx="5"/>
          </p:nvPr>
        </p:nvSpPr>
        <p:spPr/>
        <p:txBody>
          <a:bodyPr/>
          <a:lstStyle/>
          <a:p>
            <a:fld id="{43114113-B948-4E30-A661-88FC254F8D42}" type="slidenum">
              <a:rPr lang="en-US" smtClean="0"/>
              <a:t>20</a:t>
            </a:fld>
            <a:endParaRPr lang="en-US"/>
          </a:p>
        </p:txBody>
      </p:sp>
    </p:spTree>
    <p:extLst>
      <p:ext uri="{BB962C8B-B14F-4D97-AF65-F5344CB8AC3E}">
        <p14:creationId xmlns:p14="http://schemas.microsoft.com/office/powerpoint/2010/main" val="1106875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460" rtl="0" eaLnBrk="1" fontAlgn="auto" latinLnBrk="0" hangingPunct="1">
              <a:lnSpc>
                <a:spcPct val="100000"/>
              </a:lnSpc>
              <a:spcBef>
                <a:spcPts val="0"/>
              </a:spcBef>
              <a:spcAft>
                <a:spcPts val="0"/>
              </a:spcAft>
              <a:buClrTx/>
              <a:buSzTx/>
              <a:buFontTx/>
              <a:buNone/>
              <a:tabLst/>
              <a:defRPr/>
            </a:pPr>
            <a:r>
              <a:rPr lang="en-VN" dirty="0"/>
              <a:t>Reviewed lots of data (including archival materials).</a:t>
            </a:r>
          </a:p>
          <a:p>
            <a:pPr marL="0" marR="0" lvl="0" indent="0" algn="l" defTabSz="1300460" rtl="0" eaLnBrk="1" fontAlgn="auto" latinLnBrk="0" hangingPunct="1">
              <a:lnSpc>
                <a:spcPct val="100000"/>
              </a:lnSpc>
              <a:spcBef>
                <a:spcPts val="0"/>
              </a:spcBef>
              <a:spcAft>
                <a:spcPts val="0"/>
              </a:spcAft>
              <a:buClrTx/>
              <a:buSzTx/>
              <a:buFontTx/>
              <a:buNone/>
              <a:tabLst/>
              <a:defRPr/>
            </a:pPr>
            <a:endParaRPr lang="en-VN" dirty="0"/>
          </a:p>
          <a:p>
            <a:pPr marL="0" marR="0" lvl="0" indent="0" algn="l" defTabSz="1300460" rtl="0" eaLnBrk="1" fontAlgn="auto" latinLnBrk="0" hangingPunct="1">
              <a:lnSpc>
                <a:spcPct val="100000"/>
              </a:lnSpc>
              <a:spcBef>
                <a:spcPts val="0"/>
              </a:spcBef>
              <a:spcAft>
                <a:spcPts val="0"/>
              </a:spcAft>
              <a:buClrTx/>
              <a:buSzTx/>
              <a:buFontTx/>
              <a:buNone/>
              <a:tabLst/>
              <a:defRPr/>
            </a:pPr>
            <a:r>
              <a:rPr lang="en-VN" dirty="0"/>
              <a:t>Identified those in my work, but might argue that none of those are actually what’s going on.</a:t>
            </a:r>
          </a:p>
          <a:p>
            <a:pPr marL="0" marR="0" lvl="0" indent="0" algn="l" defTabSz="1300460" rtl="0" eaLnBrk="1" fontAlgn="auto" latinLnBrk="0" hangingPunct="1">
              <a:lnSpc>
                <a:spcPct val="100000"/>
              </a:lnSpc>
              <a:spcBef>
                <a:spcPts val="0"/>
              </a:spcBef>
              <a:spcAft>
                <a:spcPts val="0"/>
              </a:spcAft>
              <a:buClrTx/>
              <a:buSzTx/>
              <a:buFontTx/>
              <a:buNone/>
              <a:tabLst/>
              <a:defRPr/>
            </a:pPr>
            <a:endParaRPr lang="en-VN" dirty="0"/>
          </a:p>
          <a:p>
            <a:pPr marL="0" marR="0" lvl="0" indent="0" algn="l" defTabSz="1300460" rtl="0" eaLnBrk="1" fontAlgn="auto" latinLnBrk="0" hangingPunct="1">
              <a:lnSpc>
                <a:spcPct val="100000"/>
              </a:lnSpc>
              <a:spcBef>
                <a:spcPts val="0"/>
              </a:spcBef>
              <a:spcAft>
                <a:spcPts val="0"/>
              </a:spcAft>
              <a:buClrTx/>
              <a:buSzTx/>
              <a:buFontTx/>
              <a:buNone/>
              <a:tabLst/>
              <a:defRPr/>
            </a:pPr>
            <a:r>
              <a:rPr lang="en-VN" dirty="0"/>
              <a:t>For them, dispositons + knowledge + skills = competencies.</a:t>
            </a:r>
          </a:p>
        </p:txBody>
      </p:sp>
      <p:sp>
        <p:nvSpPr>
          <p:cNvPr id="4" name="Slide Number Placeholder 3"/>
          <p:cNvSpPr>
            <a:spLocks noGrp="1"/>
          </p:cNvSpPr>
          <p:nvPr>
            <p:ph type="sldNum" sz="quarter" idx="5"/>
          </p:nvPr>
        </p:nvSpPr>
        <p:spPr/>
        <p:txBody>
          <a:bodyPr/>
          <a:lstStyle/>
          <a:p>
            <a:fld id="{43114113-B948-4E30-A661-88FC254F8D42}" type="slidenum">
              <a:rPr lang="en-US" smtClean="0"/>
              <a:t>4</a:t>
            </a:fld>
            <a:endParaRPr lang="en-US"/>
          </a:p>
        </p:txBody>
      </p:sp>
    </p:spTree>
    <p:extLst>
      <p:ext uri="{BB962C8B-B14F-4D97-AF65-F5344CB8AC3E}">
        <p14:creationId xmlns:p14="http://schemas.microsoft.com/office/powerpoint/2010/main" val="67614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460" rtl="0" eaLnBrk="1" fontAlgn="auto" latinLnBrk="0" hangingPunct="1">
              <a:lnSpc>
                <a:spcPct val="100000"/>
              </a:lnSpc>
              <a:spcBef>
                <a:spcPts val="0"/>
              </a:spcBef>
              <a:spcAft>
                <a:spcPts val="0"/>
              </a:spcAft>
              <a:buClrTx/>
              <a:buSzTx/>
              <a:buFontTx/>
              <a:buNone/>
              <a:tabLst/>
              <a:defRPr/>
            </a:pPr>
            <a:r>
              <a:rPr lang="en-VN" dirty="0"/>
              <a:t>Reviewed lots of data (including archival materials).</a:t>
            </a:r>
          </a:p>
          <a:p>
            <a:pPr marL="0" marR="0" lvl="0" indent="0" algn="l" defTabSz="1300460" rtl="0" eaLnBrk="1" fontAlgn="auto" latinLnBrk="0" hangingPunct="1">
              <a:lnSpc>
                <a:spcPct val="100000"/>
              </a:lnSpc>
              <a:spcBef>
                <a:spcPts val="0"/>
              </a:spcBef>
              <a:spcAft>
                <a:spcPts val="0"/>
              </a:spcAft>
              <a:buClrTx/>
              <a:buSzTx/>
              <a:buFontTx/>
              <a:buNone/>
              <a:tabLst/>
              <a:defRPr/>
            </a:pPr>
            <a:endParaRPr lang="en-VN" dirty="0"/>
          </a:p>
          <a:p>
            <a:pPr marL="0" marR="0" lvl="0" indent="0" algn="l" defTabSz="1300460" rtl="0" eaLnBrk="1" fontAlgn="auto" latinLnBrk="0" hangingPunct="1">
              <a:lnSpc>
                <a:spcPct val="100000"/>
              </a:lnSpc>
              <a:spcBef>
                <a:spcPts val="0"/>
              </a:spcBef>
              <a:spcAft>
                <a:spcPts val="0"/>
              </a:spcAft>
              <a:buClrTx/>
              <a:buSzTx/>
              <a:buFontTx/>
              <a:buNone/>
              <a:tabLst/>
              <a:defRPr/>
            </a:pPr>
            <a:r>
              <a:rPr lang="en-VN" dirty="0"/>
              <a:t>Identified those in my work, but might argue that none of those are actually what’s going on.</a:t>
            </a:r>
          </a:p>
          <a:p>
            <a:pPr marL="0" marR="0" lvl="0" indent="0" algn="l" defTabSz="1300460" rtl="0" eaLnBrk="1" fontAlgn="auto" latinLnBrk="0" hangingPunct="1">
              <a:lnSpc>
                <a:spcPct val="100000"/>
              </a:lnSpc>
              <a:spcBef>
                <a:spcPts val="0"/>
              </a:spcBef>
              <a:spcAft>
                <a:spcPts val="0"/>
              </a:spcAft>
              <a:buClrTx/>
              <a:buSzTx/>
              <a:buFontTx/>
              <a:buNone/>
              <a:tabLst/>
              <a:defRPr/>
            </a:pPr>
            <a:endParaRPr lang="en-VN" dirty="0"/>
          </a:p>
          <a:p>
            <a:pPr marL="0" marR="0" lvl="0" indent="0" algn="l" defTabSz="1300460" rtl="0" eaLnBrk="1" fontAlgn="auto" latinLnBrk="0" hangingPunct="1">
              <a:lnSpc>
                <a:spcPct val="100000"/>
              </a:lnSpc>
              <a:spcBef>
                <a:spcPts val="0"/>
              </a:spcBef>
              <a:spcAft>
                <a:spcPts val="0"/>
              </a:spcAft>
              <a:buClrTx/>
              <a:buSzTx/>
              <a:buFontTx/>
              <a:buNone/>
              <a:tabLst/>
              <a:defRPr/>
            </a:pPr>
            <a:r>
              <a:rPr lang="en-VN" dirty="0"/>
              <a:t>For them, dispositons + knowledge + skills = competencies.</a:t>
            </a:r>
          </a:p>
        </p:txBody>
      </p:sp>
      <p:sp>
        <p:nvSpPr>
          <p:cNvPr id="4" name="Slide Number Placeholder 3"/>
          <p:cNvSpPr>
            <a:spLocks noGrp="1"/>
          </p:cNvSpPr>
          <p:nvPr>
            <p:ph type="sldNum" sz="quarter" idx="5"/>
          </p:nvPr>
        </p:nvSpPr>
        <p:spPr/>
        <p:txBody>
          <a:bodyPr/>
          <a:lstStyle/>
          <a:p>
            <a:fld id="{43114113-B948-4E30-A661-88FC254F8D42}" type="slidenum">
              <a:rPr lang="en-US" smtClean="0"/>
              <a:t>5</a:t>
            </a:fld>
            <a:endParaRPr lang="en-US"/>
          </a:p>
        </p:txBody>
      </p:sp>
    </p:spTree>
    <p:extLst>
      <p:ext uri="{BB962C8B-B14F-4D97-AF65-F5344CB8AC3E}">
        <p14:creationId xmlns:p14="http://schemas.microsoft.com/office/powerpoint/2010/main" val="254401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460" rtl="0" eaLnBrk="1" fontAlgn="auto" latinLnBrk="0" hangingPunct="1">
              <a:lnSpc>
                <a:spcPct val="100000"/>
              </a:lnSpc>
              <a:spcBef>
                <a:spcPts val="0"/>
              </a:spcBef>
              <a:spcAft>
                <a:spcPts val="0"/>
              </a:spcAft>
              <a:buClrTx/>
              <a:buSzTx/>
              <a:buFontTx/>
              <a:buNone/>
              <a:tabLst/>
              <a:defRPr/>
            </a:pPr>
            <a:r>
              <a:rPr lang="en-GB" dirty="0"/>
              <a:t>They combine part-time work with study at university, either in blocks of several weeks or day release to attend classes. Apprenticeships are paid positions, cover tuition fees, and are intended to attract students who would otherwise not have considered a degree.</a:t>
            </a:r>
          </a:p>
          <a:p>
            <a:pPr marL="0" marR="0" lvl="0" indent="0" algn="l" defTabSz="1300460" rtl="0" eaLnBrk="1" fontAlgn="auto" latinLnBrk="0" hangingPunct="1">
              <a:lnSpc>
                <a:spcPct val="100000"/>
              </a:lnSpc>
              <a:spcBef>
                <a:spcPts val="0"/>
              </a:spcBef>
              <a:spcAft>
                <a:spcPts val="0"/>
              </a:spcAft>
              <a:buClrTx/>
              <a:buSzTx/>
              <a:buFontTx/>
              <a:buNone/>
              <a:tabLst/>
              <a:defRPr/>
            </a:pPr>
            <a:endParaRPr lang="en-GB" dirty="0"/>
          </a:p>
          <a:p>
            <a:pPr marL="0" marR="0" lvl="0" indent="0" algn="l" defTabSz="1300460" rtl="0" eaLnBrk="1" fontAlgn="auto" latinLnBrk="0" hangingPunct="1">
              <a:lnSpc>
                <a:spcPct val="100000"/>
              </a:lnSpc>
              <a:spcBef>
                <a:spcPts val="0"/>
              </a:spcBef>
              <a:spcAft>
                <a:spcPts val="0"/>
              </a:spcAft>
              <a:buClrTx/>
              <a:buSzTx/>
              <a:buFontTx/>
              <a:buNone/>
              <a:tabLst/>
              <a:defRPr/>
            </a:pPr>
            <a:r>
              <a:rPr lang="en-GB" dirty="0"/>
              <a:t>Understand that your structure, with substantial time at university and in industry, is different from most.</a:t>
            </a:r>
          </a:p>
        </p:txBody>
      </p:sp>
      <p:sp>
        <p:nvSpPr>
          <p:cNvPr id="4" name="Slide Number Placeholder 3"/>
          <p:cNvSpPr>
            <a:spLocks noGrp="1"/>
          </p:cNvSpPr>
          <p:nvPr>
            <p:ph type="sldNum" sz="quarter" idx="5"/>
          </p:nvPr>
        </p:nvSpPr>
        <p:spPr/>
        <p:txBody>
          <a:bodyPr/>
          <a:lstStyle/>
          <a:p>
            <a:fld id="{43114113-B948-4E30-A661-88FC254F8D42}" type="slidenum">
              <a:rPr lang="en-US" smtClean="0"/>
              <a:t>8</a:t>
            </a:fld>
            <a:endParaRPr lang="en-US"/>
          </a:p>
        </p:txBody>
      </p:sp>
    </p:spTree>
    <p:extLst>
      <p:ext uri="{BB962C8B-B14F-4D97-AF65-F5344CB8AC3E}">
        <p14:creationId xmlns:p14="http://schemas.microsoft.com/office/powerpoint/2010/main" val="31919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That quote is from the computational thinking chapter in the handbook.</a:t>
            </a:r>
          </a:p>
        </p:txBody>
      </p:sp>
      <p:sp>
        <p:nvSpPr>
          <p:cNvPr id="4" name="Slide Number Placeholder 3"/>
          <p:cNvSpPr>
            <a:spLocks noGrp="1"/>
          </p:cNvSpPr>
          <p:nvPr>
            <p:ph type="sldNum" sz="quarter" idx="5"/>
          </p:nvPr>
        </p:nvSpPr>
        <p:spPr/>
        <p:txBody>
          <a:bodyPr/>
          <a:lstStyle/>
          <a:p>
            <a:fld id="{43114113-B948-4E30-A661-88FC254F8D42}" type="slidenum">
              <a:rPr lang="en-US" smtClean="0"/>
              <a:t>11</a:t>
            </a:fld>
            <a:endParaRPr lang="en-US"/>
          </a:p>
        </p:txBody>
      </p:sp>
    </p:spTree>
    <p:extLst>
      <p:ext uri="{BB962C8B-B14F-4D97-AF65-F5344CB8AC3E}">
        <p14:creationId xmlns:p14="http://schemas.microsoft.com/office/powerpoint/2010/main" val="330036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That quote is from the computational thinking chapter in the handbook.</a:t>
            </a:r>
          </a:p>
        </p:txBody>
      </p:sp>
      <p:sp>
        <p:nvSpPr>
          <p:cNvPr id="4" name="Slide Number Placeholder 3"/>
          <p:cNvSpPr>
            <a:spLocks noGrp="1"/>
          </p:cNvSpPr>
          <p:nvPr>
            <p:ph type="sldNum" sz="quarter" idx="5"/>
          </p:nvPr>
        </p:nvSpPr>
        <p:spPr/>
        <p:txBody>
          <a:bodyPr/>
          <a:lstStyle/>
          <a:p>
            <a:fld id="{43114113-B948-4E30-A661-88FC254F8D42}" type="slidenum">
              <a:rPr lang="en-US" smtClean="0"/>
              <a:t>12</a:t>
            </a:fld>
            <a:endParaRPr lang="en-US"/>
          </a:p>
        </p:txBody>
      </p:sp>
    </p:spTree>
    <p:extLst>
      <p:ext uri="{BB962C8B-B14F-4D97-AF65-F5344CB8AC3E}">
        <p14:creationId xmlns:p14="http://schemas.microsoft.com/office/powerpoint/2010/main" val="357267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Connect that to what I’m interested in. Can’t do all of that myself and wouldn’t want to claim to, but there are a few specific parts that overlap with my interests. And what about MNMI studies?</a:t>
            </a:r>
          </a:p>
          <a:p>
            <a:endParaRPr lang="en-VN" dirty="0"/>
          </a:p>
          <a:p>
            <a:r>
              <a:rPr lang="en-VN" dirty="0"/>
              <a:t>“After the Reboot: Computing Education in UK Schools”</a:t>
            </a:r>
          </a:p>
        </p:txBody>
      </p:sp>
      <p:sp>
        <p:nvSpPr>
          <p:cNvPr id="4" name="Slide Number Placeholder 3"/>
          <p:cNvSpPr>
            <a:spLocks noGrp="1"/>
          </p:cNvSpPr>
          <p:nvPr>
            <p:ph type="sldNum" sz="quarter" idx="5"/>
          </p:nvPr>
        </p:nvSpPr>
        <p:spPr/>
        <p:txBody>
          <a:bodyPr/>
          <a:lstStyle/>
          <a:p>
            <a:fld id="{43114113-B948-4E30-A661-88FC254F8D42}" type="slidenum">
              <a:rPr lang="en-US" smtClean="0"/>
              <a:t>13</a:t>
            </a:fld>
            <a:endParaRPr lang="en-US"/>
          </a:p>
        </p:txBody>
      </p:sp>
    </p:spTree>
    <p:extLst>
      <p:ext uri="{BB962C8B-B14F-4D97-AF65-F5344CB8AC3E}">
        <p14:creationId xmlns:p14="http://schemas.microsoft.com/office/powerpoint/2010/main" val="1775451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0460" rtl="0" eaLnBrk="1" fontAlgn="auto" latinLnBrk="0" hangingPunct="1">
              <a:lnSpc>
                <a:spcPct val="100000"/>
              </a:lnSpc>
              <a:spcBef>
                <a:spcPts val="0"/>
              </a:spcBef>
              <a:spcAft>
                <a:spcPts val="0"/>
              </a:spcAft>
              <a:buClrTx/>
              <a:buSzTx/>
              <a:buFontTx/>
              <a:buNone/>
              <a:tabLst/>
              <a:defRPr/>
            </a:pPr>
            <a:r>
              <a:rPr lang="en-US" sz="1707" kern="1200" dirty="0">
                <a:solidFill>
                  <a:schemeClr val="tx1"/>
                </a:solidFill>
                <a:effectLst/>
                <a:latin typeface="+mn-lt"/>
                <a:ea typeface="+mn-ea"/>
                <a:cs typeface="+mn-cs"/>
              </a:rPr>
              <a:t>Indeed, Dancy and Henderson note that “although substantial time and money has gone into developing and disseminating research-based pedagogy and curriculum, the limited evidence available suggests that these reform efforts are having only a marginal impact” (Dancy &amp; Henderson, 2008).</a:t>
            </a:r>
            <a:endParaRPr lang="en-VN" sz="1707" kern="1200" dirty="0">
              <a:solidFill>
                <a:schemeClr val="tx1"/>
              </a:solidFill>
              <a:effectLst/>
              <a:latin typeface="+mn-lt"/>
              <a:ea typeface="+mn-ea"/>
              <a:cs typeface="+mn-cs"/>
            </a:endParaRPr>
          </a:p>
          <a:p>
            <a:endParaRPr lang="en-VN" dirty="0"/>
          </a:p>
          <a:p>
            <a:r>
              <a:rPr lang="en-US" i="1" dirty="0"/>
              <a:t>“Individual experiences, and the sense we make of them, shape who we are. For educators, experiential narratives affect both their day-to-day practice </a:t>
            </a:r>
            <a:r>
              <a:rPr lang="en-US" dirty="0"/>
              <a:t>– </a:t>
            </a:r>
            <a:r>
              <a:rPr lang="en-US" i="1" dirty="0"/>
              <a:t>the way they teach </a:t>
            </a:r>
            <a:r>
              <a:rPr lang="en-US" dirty="0"/>
              <a:t>– </a:t>
            </a:r>
            <a:r>
              <a:rPr lang="en-US" i="1" dirty="0"/>
              <a:t>and also the kind and quality of changes they make to their practice.”</a:t>
            </a:r>
          </a:p>
          <a:p>
            <a:endParaRPr lang="en-VN" dirty="0"/>
          </a:p>
          <a:p>
            <a:r>
              <a:rPr lang="en-VN" dirty="0"/>
              <a:t>always related to its context, I’m interested in practice</a:t>
            </a:r>
          </a:p>
          <a:p>
            <a:r>
              <a:rPr lang="en-VN" dirty="0"/>
              <a:t>narrative nature (REES paper): dealbreaking behaviour (“That wouldn’t work for me.”)</a:t>
            </a:r>
          </a:p>
          <a:p>
            <a:endParaRPr lang="en-US" dirty="0"/>
          </a:p>
          <a:p>
            <a:r>
              <a:rPr lang="en-US" dirty="0"/>
              <a:t>“Teachers will not teach in a particular way if it is inconsistent with their [mental models] of children’s minds and learning.” (Strauss, 2001)</a:t>
            </a:r>
            <a:endParaRPr lang="en-US" dirty="0">
              <a:sym typeface="Wingdings"/>
            </a:endParaRPr>
          </a:p>
          <a:p>
            <a:r>
              <a:rPr lang="en-VN" dirty="0"/>
              <a:t>connect to curriculum stories</a:t>
            </a:r>
          </a:p>
          <a:p>
            <a:endParaRPr lang="en-VN" dirty="0"/>
          </a:p>
          <a:p>
            <a:pPr marL="0" marR="0" lvl="0" indent="0" algn="l" defTabSz="1300460" rtl="0" eaLnBrk="1" fontAlgn="auto" latinLnBrk="0" hangingPunct="1">
              <a:lnSpc>
                <a:spcPct val="100000"/>
              </a:lnSpc>
              <a:spcBef>
                <a:spcPts val="0"/>
              </a:spcBef>
              <a:spcAft>
                <a:spcPts val="0"/>
              </a:spcAft>
              <a:buClrTx/>
              <a:buSzTx/>
              <a:buFontTx/>
              <a:buNone/>
              <a:tabLst/>
              <a:defRPr/>
            </a:pPr>
            <a:r>
              <a:rPr lang="en-US" sz="1707" kern="1200" dirty="0">
                <a:solidFill>
                  <a:schemeClr val="tx1"/>
                </a:solidFill>
                <a:effectLst/>
                <a:latin typeface="+mn-lt"/>
                <a:ea typeface="+mn-ea"/>
                <a:cs typeface="+mn-cs"/>
              </a:rPr>
              <a:t>He is particularly concerned with pedagogical content knowledge, which, for him, is an essential part of the educator’s practice and “represents the blending of content and pedagogy into an understanding of how particular topics, problems, or issues are organized, represented, and adapted to the diverse interests and abilities of learners, and presented for instruction” </a:t>
            </a:r>
            <a:endParaRPr lang="en-US" dirty="0"/>
          </a:p>
        </p:txBody>
      </p:sp>
      <p:sp>
        <p:nvSpPr>
          <p:cNvPr id="4" name="Slide Number Placeholder 3"/>
          <p:cNvSpPr>
            <a:spLocks noGrp="1"/>
          </p:cNvSpPr>
          <p:nvPr>
            <p:ph type="sldNum" sz="quarter" idx="5"/>
          </p:nvPr>
        </p:nvSpPr>
        <p:spPr/>
        <p:txBody>
          <a:bodyPr/>
          <a:lstStyle/>
          <a:p>
            <a:fld id="{43114113-B948-4E30-A661-88FC254F8D42}" type="slidenum">
              <a:rPr lang="en-US" smtClean="0"/>
              <a:t>14</a:t>
            </a:fld>
            <a:endParaRPr lang="en-US"/>
          </a:p>
        </p:txBody>
      </p:sp>
    </p:spTree>
    <p:extLst>
      <p:ext uri="{BB962C8B-B14F-4D97-AF65-F5344CB8AC3E}">
        <p14:creationId xmlns:p14="http://schemas.microsoft.com/office/powerpoint/2010/main" val="2089121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mention GECCO, I am interested in design-based approaches.</a:t>
            </a:r>
          </a:p>
          <a:p>
            <a:r>
              <a:rPr lang="en-VN" dirty="0"/>
              <a:t>PLAN C?</a:t>
            </a:r>
          </a:p>
        </p:txBody>
      </p:sp>
      <p:sp>
        <p:nvSpPr>
          <p:cNvPr id="4" name="Slide Number Placeholder 3"/>
          <p:cNvSpPr>
            <a:spLocks noGrp="1"/>
          </p:cNvSpPr>
          <p:nvPr>
            <p:ph type="sldNum" sz="quarter" idx="5"/>
          </p:nvPr>
        </p:nvSpPr>
        <p:spPr/>
        <p:txBody>
          <a:bodyPr/>
          <a:lstStyle/>
          <a:p>
            <a:fld id="{43114113-B948-4E30-A661-88FC254F8D42}" type="slidenum">
              <a:rPr lang="en-US" smtClean="0"/>
              <a:t>15</a:t>
            </a:fld>
            <a:endParaRPr lang="en-US"/>
          </a:p>
        </p:txBody>
      </p:sp>
    </p:spTree>
    <p:extLst>
      <p:ext uri="{BB962C8B-B14F-4D97-AF65-F5344CB8AC3E}">
        <p14:creationId xmlns:p14="http://schemas.microsoft.com/office/powerpoint/2010/main" val="3506925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0F0E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8552" y="8994972"/>
            <a:ext cx="8156765" cy="407537"/>
          </a:xfrm>
        </p:spPr>
        <p:txBody>
          <a:bodyPr anchor="b">
            <a:noAutofit/>
          </a:bodyPr>
          <a:lstStyle>
            <a:lvl1pPr algn="l">
              <a:defRPr lang="en-US" sz="2000" kern="1200" smtClean="0">
                <a:solidFill>
                  <a:srgbClr val="00196E"/>
                </a:solidFill>
                <a:latin typeface="Halyard Display"/>
                <a:ea typeface="+mn-ea"/>
                <a:cs typeface="Halyard Display"/>
              </a:defRPr>
            </a:lvl1pPr>
          </a:lstStyle>
          <a:p>
            <a:r>
              <a:rPr lang="en-US" dirty="0"/>
              <a:t>Click to edit Master title style</a:t>
            </a:r>
          </a:p>
        </p:txBody>
      </p:sp>
      <p:sp>
        <p:nvSpPr>
          <p:cNvPr id="4" name="Date Placeholder 3"/>
          <p:cNvSpPr>
            <a:spLocks noGrp="1"/>
          </p:cNvSpPr>
          <p:nvPr>
            <p:ph type="dt" sz="half" idx="10"/>
          </p:nvPr>
        </p:nvSpPr>
        <p:spPr>
          <a:xfrm>
            <a:off x="11044052" y="9246171"/>
            <a:ext cx="1520042" cy="182101"/>
          </a:xfrm>
          <a:prstGeom prst="rect">
            <a:avLst/>
          </a:prstGeom>
        </p:spPr>
        <p:txBody>
          <a:bodyPr vert="horz" wrap="square" lIns="0" tIns="12700" rIns="0" bIns="0" rtlCol="0">
            <a:spAutoFit/>
          </a:bodyPr>
          <a:lstStyle>
            <a:lvl1pPr algn="r">
              <a:defRPr lang="en-US" sz="1100" spc="-5" smtClean="0">
                <a:solidFill>
                  <a:srgbClr val="00196E"/>
                </a:solidFill>
                <a:latin typeface="Halyard Display"/>
                <a:ea typeface="+mn-ea"/>
                <a:cs typeface="Halyard Display"/>
              </a:defRPr>
            </a:lvl1pPr>
          </a:lstStyle>
          <a:p>
            <a:pPr marL="12700" defTabSz="914400">
              <a:spcBef>
                <a:spcPts val="100"/>
              </a:spcBef>
            </a:pPr>
            <a:endParaRPr lang="en-US" dirty="0"/>
          </a:p>
        </p:txBody>
      </p:sp>
      <p:sp>
        <p:nvSpPr>
          <p:cNvPr id="7" name="object 2">
            <a:extLst>
              <a:ext uri="{FF2B5EF4-FFF2-40B4-BE49-F238E27FC236}">
                <a16:creationId xmlns:a16="http://schemas.microsoft.com/office/drawing/2014/main" id="{A0B86F2F-46E6-4857-AA59-2C70C36CDD95}"/>
              </a:ext>
            </a:extLst>
          </p:cNvPr>
          <p:cNvSpPr/>
          <p:nvPr userDrawn="1"/>
        </p:nvSpPr>
        <p:spPr>
          <a:xfrm>
            <a:off x="598552" y="554859"/>
            <a:ext cx="4445000" cy="2896222"/>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15213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6E"/>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196E"/>
                </a:solidFill>
              </a:defRPr>
            </a:lvl1pPr>
            <a:lvl2pPr>
              <a:defRPr>
                <a:solidFill>
                  <a:srgbClr val="00196E"/>
                </a:solidFill>
              </a:defRPr>
            </a:lvl2pPr>
            <a:lvl3pPr>
              <a:defRPr>
                <a:solidFill>
                  <a:srgbClr val="00196E"/>
                </a:solidFill>
              </a:defRPr>
            </a:lvl3pPr>
            <a:lvl4pPr>
              <a:defRPr>
                <a:solidFill>
                  <a:srgbClr val="00196E"/>
                </a:solidFill>
              </a:defRPr>
            </a:lvl4pPr>
            <a:lvl5pPr>
              <a:defRPr>
                <a:solidFill>
                  <a:srgbClr val="00196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8EE945-983E-4037-A414-E04024184863}"/>
              </a:ext>
            </a:extLst>
          </p:cNvPr>
          <p:cNvSpPr>
            <a:spLocks noGrp="1"/>
          </p:cNvSpPr>
          <p:nvPr userDrawn="1"/>
        </p:nvSpPr>
        <p:spPr>
          <a:xfrm>
            <a:off x="3969224" y="9239476"/>
            <a:ext cx="8575645" cy="208261"/>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5" normalizeH="0" baseline="0" dirty="0">
              <a:ln>
                <a:noFill/>
              </a:ln>
              <a:solidFill>
                <a:srgbClr val="00196E"/>
              </a:solidFill>
              <a:effectLst/>
              <a:uLnTx/>
              <a:uFillTx/>
              <a:latin typeface="Halyard Display"/>
              <a:ea typeface="+mn-ea"/>
              <a:cs typeface="+mn-cs"/>
            </a:endParaRP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3408" y="9234308"/>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rgbClr val="00196E"/>
                </a:solidFill>
                <a:effectLst/>
                <a:uLnTx/>
                <a:uFillTx/>
                <a:latin typeface="Halyard Display"/>
                <a:ea typeface="+mn-ea"/>
              </a:rPr>
              <a:t>Fulbright </a:t>
            </a:r>
            <a:r>
              <a:rPr kumimoji="0" sz="1100" b="0" i="0" u="none" strike="noStrike" kern="1200" cap="none" spc="0" normalizeH="0" baseline="0" noProof="0" dirty="0">
                <a:ln>
                  <a:noFill/>
                </a:ln>
                <a:solidFill>
                  <a:srgbClr val="00196E"/>
                </a:solidFill>
                <a:effectLst/>
                <a:uLnTx/>
                <a:uFillTx/>
                <a:latin typeface="Halyard Display"/>
                <a:ea typeface="+mn-ea"/>
              </a:rPr>
              <a:t>University</a:t>
            </a:r>
            <a:r>
              <a:rPr kumimoji="0" sz="1100" b="0" i="0" u="none" strike="noStrike" kern="1200" cap="none" spc="-70" normalizeH="0" baseline="0" noProof="0" dirty="0">
                <a:ln>
                  <a:noFill/>
                </a:ln>
                <a:solidFill>
                  <a:srgbClr val="00196E"/>
                </a:solidFill>
                <a:effectLst/>
                <a:uLnTx/>
                <a:uFillTx/>
                <a:latin typeface="Halyard Display"/>
                <a:ea typeface="+mn-ea"/>
              </a:rPr>
              <a:t> </a:t>
            </a:r>
            <a:r>
              <a:rPr kumimoji="0" sz="1100" b="0" i="0" u="none" strike="noStrike" kern="1200" cap="none" spc="5" normalizeH="0" baseline="0" noProof="0" dirty="0">
                <a:ln>
                  <a:noFill/>
                </a:ln>
                <a:solidFill>
                  <a:srgbClr val="00196E"/>
                </a:solidFill>
                <a:effectLst/>
                <a:uLnTx/>
                <a:uFillTx/>
                <a:latin typeface="Halyard Display"/>
                <a:ea typeface="+mn-ea"/>
              </a:rPr>
              <a:t>Vietnam</a:t>
            </a:r>
          </a:p>
        </p:txBody>
      </p:sp>
      <p:cxnSp>
        <p:nvCxnSpPr>
          <p:cNvPr id="12" name="Straight Connector 11">
            <a:extLst>
              <a:ext uri="{FF2B5EF4-FFF2-40B4-BE49-F238E27FC236}">
                <a16:creationId xmlns:a16="http://schemas.microsoft.com/office/drawing/2014/main" id="{E58C67C6-1BBA-4256-8083-4A5C689D0EB1}"/>
              </a:ext>
            </a:extLst>
          </p:cNvPr>
          <p:cNvCxnSpPr/>
          <p:nvPr userDrawn="1"/>
        </p:nvCxnSpPr>
        <p:spPr>
          <a:xfrm>
            <a:off x="459930" y="9176936"/>
            <a:ext cx="12084940" cy="0"/>
          </a:xfrm>
          <a:prstGeom prst="line">
            <a:avLst/>
          </a:prstGeom>
          <a:ln>
            <a:solidFill>
              <a:srgbClr val="00196E"/>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A3C92A1-BC16-4259-8753-49AEB3974ECE}"/>
              </a:ext>
            </a:extLst>
          </p:cNvPr>
          <p:cNvSpPr>
            <a:spLocks noGrp="1"/>
          </p:cNvSpPr>
          <p:nvPr>
            <p:ph type="ftr" sz="quarter" idx="10"/>
          </p:nvPr>
        </p:nvSpPr>
        <p:spPr>
          <a:xfrm>
            <a:off x="4308475" y="9230817"/>
            <a:ext cx="4387850" cy="187872"/>
          </a:xfrm>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342431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54184C23-E640-403A-8AAC-E42BFA793492}"/>
              </a:ext>
            </a:extLst>
          </p:cNvPr>
          <p:cNvSpPr/>
          <p:nvPr userDrawn="1"/>
        </p:nvSpPr>
        <p:spPr>
          <a:xfrm>
            <a:off x="0" y="0"/>
            <a:ext cx="13004800" cy="9753600"/>
          </a:xfrm>
          <a:custGeom>
            <a:avLst/>
            <a:gdLst/>
            <a:ahLst/>
            <a:cxnLst/>
            <a:rect l="l" t="t" r="r" b="b"/>
            <a:pathLst>
              <a:path w="13004800" h="9753600">
                <a:moveTo>
                  <a:pt x="0" y="9753600"/>
                </a:moveTo>
                <a:lnTo>
                  <a:pt x="13004800" y="9753600"/>
                </a:lnTo>
                <a:lnTo>
                  <a:pt x="13004800" y="0"/>
                </a:lnTo>
                <a:lnTo>
                  <a:pt x="0" y="0"/>
                </a:lnTo>
                <a:lnTo>
                  <a:pt x="0" y="9753600"/>
                </a:lnTo>
                <a:close/>
              </a:path>
            </a:pathLst>
          </a:custGeom>
          <a:solidFill>
            <a:srgbClr val="00196E"/>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a:t>
            </a:r>
            <a:endParaRPr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7200">
                <a:solidFill>
                  <a:schemeClr val="bg1"/>
                </a:solidFill>
              </a:defRPr>
            </a:lvl1pPr>
            <a:lvl2pPr>
              <a:defRPr sz="6600">
                <a:solidFill>
                  <a:schemeClr val="bg1"/>
                </a:solidFill>
              </a:defRPr>
            </a:lvl2pPr>
            <a:lvl3pPr>
              <a:defRPr sz="6000">
                <a:solidFill>
                  <a:schemeClr val="bg1"/>
                </a:solidFill>
              </a:defRPr>
            </a:lvl3pPr>
            <a:lvl4pPr>
              <a:defRPr sz="5400">
                <a:solidFill>
                  <a:schemeClr val="bg1"/>
                </a:solidFill>
              </a:defRPr>
            </a:lvl4pPr>
            <a:lvl5pPr>
              <a:defRPr sz="5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8EE945-983E-4037-A414-E04024184863}"/>
              </a:ext>
            </a:extLst>
          </p:cNvPr>
          <p:cNvSpPr>
            <a:spLocks noGrp="1"/>
          </p:cNvSpPr>
          <p:nvPr userDrawn="1"/>
        </p:nvSpPr>
        <p:spPr>
          <a:xfrm>
            <a:off x="3969224" y="9239476"/>
            <a:ext cx="8575645" cy="208261"/>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5" normalizeH="0" baseline="0" dirty="0">
              <a:ln>
                <a:noFill/>
              </a:ln>
              <a:solidFill>
                <a:schemeClr val="bg1"/>
              </a:solidFill>
              <a:effectLst/>
              <a:uLnTx/>
              <a:uFillTx/>
              <a:latin typeface="Halyard Display"/>
              <a:ea typeface="+mn-ea"/>
              <a:cs typeface="+mn-cs"/>
            </a:endParaRP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9930" y="9280420"/>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chemeClr val="bg1"/>
                </a:solidFill>
                <a:effectLst/>
                <a:uLnTx/>
                <a:uFillTx/>
                <a:latin typeface="Halyard Display"/>
                <a:ea typeface="+mn-ea"/>
              </a:rPr>
              <a:t>Fulbright </a:t>
            </a:r>
            <a:r>
              <a:rPr kumimoji="0" sz="1100" b="0" i="0" u="none" strike="noStrike" kern="1200" cap="none" spc="0" normalizeH="0" baseline="0" noProof="0" dirty="0">
                <a:ln>
                  <a:noFill/>
                </a:ln>
                <a:solidFill>
                  <a:schemeClr val="bg1"/>
                </a:solidFill>
                <a:effectLst/>
                <a:uLnTx/>
                <a:uFillTx/>
                <a:latin typeface="Halyard Display"/>
                <a:ea typeface="+mn-ea"/>
              </a:rPr>
              <a:t>University</a:t>
            </a:r>
            <a:r>
              <a:rPr kumimoji="0" sz="1100" b="0" i="0" u="none" strike="noStrike" kern="1200" cap="none" spc="-70" normalizeH="0" baseline="0" noProof="0" dirty="0">
                <a:ln>
                  <a:noFill/>
                </a:ln>
                <a:solidFill>
                  <a:schemeClr val="bg1"/>
                </a:solidFill>
                <a:effectLst/>
                <a:uLnTx/>
                <a:uFillTx/>
                <a:latin typeface="Halyard Display"/>
                <a:ea typeface="+mn-ea"/>
              </a:rPr>
              <a:t> </a:t>
            </a:r>
            <a:r>
              <a:rPr kumimoji="0" sz="1100" b="0" i="0" u="none" strike="noStrike" kern="1200" cap="none" spc="5" normalizeH="0" baseline="0" noProof="0" dirty="0">
                <a:ln>
                  <a:noFill/>
                </a:ln>
                <a:solidFill>
                  <a:schemeClr val="bg1"/>
                </a:solidFill>
                <a:effectLst/>
                <a:uLnTx/>
                <a:uFillTx/>
                <a:latin typeface="Halyard Display"/>
                <a:ea typeface="+mn-ea"/>
              </a:rPr>
              <a:t>Vietnam</a:t>
            </a:r>
          </a:p>
        </p:txBody>
      </p:sp>
      <p:cxnSp>
        <p:nvCxnSpPr>
          <p:cNvPr id="17" name="Straight Connector 16">
            <a:extLst>
              <a:ext uri="{FF2B5EF4-FFF2-40B4-BE49-F238E27FC236}">
                <a16:creationId xmlns:a16="http://schemas.microsoft.com/office/drawing/2014/main" id="{E58C67C6-1BBA-4256-8083-4A5C689D0EB1}"/>
              </a:ext>
            </a:extLst>
          </p:cNvPr>
          <p:cNvCxnSpPr/>
          <p:nvPr userDrawn="1"/>
        </p:nvCxnSpPr>
        <p:spPr>
          <a:xfrm>
            <a:off x="438701" y="9208783"/>
            <a:ext cx="120849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AF5F061-6A6E-4289-A164-59AE176DC73D}"/>
              </a:ext>
            </a:extLst>
          </p:cNvPr>
          <p:cNvSpPr>
            <a:spLocks noGrp="1"/>
          </p:cNvSpPr>
          <p:nvPr>
            <p:ph type="ftr" sz="quarter" idx="10"/>
          </p:nvPr>
        </p:nvSpPr>
        <p:spPr>
          <a:xfrm>
            <a:off x="4308475" y="9267393"/>
            <a:ext cx="4387850" cy="187872"/>
          </a:xfrm>
        </p:spPr>
        <p:txBody>
          <a:bodyPr/>
          <a:lstStyle>
            <a:lvl1pPr>
              <a:defRPr>
                <a:solidFill>
                  <a:schemeClr val="bg1"/>
                </a:solidFill>
              </a:defRPr>
            </a:lvl1p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219128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4184C23-E640-403A-8AAC-E42BFA793492}"/>
              </a:ext>
            </a:extLst>
          </p:cNvPr>
          <p:cNvSpPr/>
          <p:nvPr userDrawn="1"/>
        </p:nvSpPr>
        <p:spPr>
          <a:xfrm>
            <a:off x="0" y="0"/>
            <a:ext cx="13004800" cy="9753600"/>
          </a:xfrm>
          <a:custGeom>
            <a:avLst/>
            <a:gdLst/>
            <a:ahLst/>
            <a:cxnLst/>
            <a:rect l="l" t="t" r="r" b="b"/>
            <a:pathLst>
              <a:path w="13004800" h="9753600">
                <a:moveTo>
                  <a:pt x="0" y="9753600"/>
                </a:moveTo>
                <a:lnTo>
                  <a:pt x="13004800" y="9753600"/>
                </a:lnTo>
                <a:lnTo>
                  <a:pt x="13004800" y="0"/>
                </a:lnTo>
                <a:lnTo>
                  <a:pt x="0" y="0"/>
                </a:lnTo>
                <a:lnTo>
                  <a:pt x="0" y="9753600"/>
                </a:lnTo>
                <a:close/>
              </a:path>
            </a:pathLst>
          </a:custGeom>
          <a:solidFill>
            <a:srgbClr val="00196E"/>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dirty="0">
              <a:solidFill>
                <a:schemeClr val="bg1"/>
              </a:solidFill>
            </a:endParaRPr>
          </a:p>
        </p:txBody>
      </p:sp>
      <p:sp>
        <p:nvSpPr>
          <p:cNvPr id="2" name="Title 1"/>
          <p:cNvSpPr>
            <a:spLocks noGrp="1"/>
          </p:cNvSpPr>
          <p:nvPr>
            <p:ph type="title"/>
          </p:nvPr>
        </p:nvSpPr>
        <p:spPr>
          <a:xfrm>
            <a:off x="641647" y="507294"/>
            <a:ext cx="11764167" cy="1376149"/>
          </a:xfrm>
        </p:spPr>
        <p:txBody>
          <a:bodyPr anchor="b">
            <a:normAutofit/>
          </a:bodyPr>
          <a:lstStyle>
            <a:lvl1pPr marL="1146175" indent="-1146175">
              <a:buFont typeface="+mj-lt"/>
              <a:buAutoNum type="arabicPeriod"/>
              <a:defRPr sz="7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01705" y="2183694"/>
            <a:ext cx="10604109" cy="2133599"/>
          </a:xfrm>
        </p:spPr>
        <p:txBody>
          <a:bodyPr/>
          <a:lstStyle>
            <a:lvl1pPr marL="0" indent="0">
              <a:buNone/>
              <a:defRPr sz="2200" i="1">
                <a:solidFill>
                  <a:schemeClr val="bg1"/>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dirty="0"/>
              <a:t>Click to edit Master text styles</a:t>
            </a:r>
          </a:p>
        </p:txBody>
      </p:sp>
      <p:sp>
        <p:nvSpPr>
          <p:cNvPr id="10" name="object 7">
            <a:extLst>
              <a:ext uri="{FF2B5EF4-FFF2-40B4-BE49-F238E27FC236}">
                <a16:creationId xmlns:a16="http://schemas.microsoft.com/office/drawing/2014/main" id="{3C0E3D7C-8185-48BE-8DE4-404E3DE76F23}"/>
              </a:ext>
            </a:extLst>
          </p:cNvPr>
          <p:cNvSpPr txBox="1">
            <a:spLocks noGrp="1"/>
          </p:cNvSpPr>
          <p:nvPr userDrawn="1"/>
        </p:nvSpPr>
        <p:spPr>
          <a:xfrm>
            <a:off x="462509" y="9309191"/>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chemeClr val="bg1"/>
                </a:solidFill>
                <a:effectLst/>
                <a:uLnTx/>
                <a:uFillTx/>
                <a:latin typeface="Halyard Display"/>
                <a:ea typeface="+mn-ea"/>
              </a:rPr>
              <a:t>Fulbright </a:t>
            </a:r>
            <a:r>
              <a:rPr kumimoji="0" sz="1100" b="0" i="0" u="none" strike="noStrike" kern="1200" cap="none" spc="0" normalizeH="0" baseline="0" noProof="0" dirty="0">
                <a:ln>
                  <a:noFill/>
                </a:ln>
                <a:solidFill>
                  <a:schemeClr val="bg1"/>
                </a:solidFill>
                <a:effectLst/>
                <a:uLnTx/>
                <a:uFillTx/>
                <a:latin typeface="Halyard Display"/>
                <a:ea typeface="+mn-ea"/>
              </a:rPr>
              <a:t>University</a:t>
            </a:r>
            <a:r>
              <a:rPr kumimoji="0" sz="1100" b="0" i="0" u="none" strike="noStrike" kern="1200" cap="none" spc="-70" normalizeH="0" baseline="0" noProof="0" dirty="0">
                <a:ln>
                  <a:noFill/>
                </a:ln>
                <a:solidFill>
                  <a:schemeClr val="bg1"/>
                </a:solidFill>
                <a:effectLst/>
                <a:uLnTx/>
                <a:uFillTx/>
                <a:latin typeface="Halyard Display"/>
                <a:ea typeface="+mn-ea"/>
              </a:rPr>
              <a:t> </a:t>
            </a:r>
            <a:r>
              <a:rPr kumimoji="0" sz="1100" b="0" i="0" u="none" strike="noStrike" kern="1200" cap="none" spc="5" normalizeH="0" baseline="0" noProof="0" dirty="0">
                <a:ln>
                  <a:noFill/>
                </a:ln>
                <a:solidFill>
                  <a:schemeClr val="bg1"/>
                </a:solidFill>
                <a:effectLst/>
                <a:uLnTx/>
                <a:uFillTx/>
                <a:latin typeface="Halyard Display"/>
                <a:ea typeface="+mn-ea"/>
              </a:rPr>
              <a:t>Vietnam</a:t>
            </a:r>
          </a:p>
        </p:txBody>
      </p:sp>
      <p:cxnSp>
        <p:nvCxnSpPr>
          <p:cNvPr id="11" name="Straight Connector 10">
            <a:extLst>
              <a:ext uri="{FF2B5EF4-FFF2-40B4-BE49-F238E27FC236}">
                <a16:creationId xmlns:a16="http://schemas.microsoft.com/office/drawing/2014/main" id="{E58C67C6-1BBA-4256-8083-4A5C689D0EB1}"/>
              </a:ext>
            </a:extLst>
          </p:cNvPr>
          <p:cNvCxnSpPr/>
          <p:nvPr userDrawn="1"/>
        </p:nvCxnSpPr>
        <p:spPr>
          <a:xfrm>
            <a:off x="441280" y="9223906"/>
            <a:ext cx="120849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FBE11810-2E50-4B4C-A3B1-B562961408A2}"/>
              </a:ext>
            </a:extLst>
          </p:cNvPr>
          <p:cNvSpPr>
            <a:spLocks noGrp="1"/>
          </p:cNvSpPr>
          <p:nvPr>
            <p:ph type="ftr" sz="quarter" idx="10"/>
          </p:nvPr>
        </p:nvSpPr>
        <p:spPr>
          <a:xfrm>
            <a:off x="4308475" y="9291777"/>
            <a:ext cx="4387850" cy="187872"/>
          </a:xfrm>
        </p:spPr>
        <p:txBody>
          <a:bodyPr/>
          <a:lstStyle>
            <a:lvl1pPr>
              <a:defRPr>
                <a:solidFill>
                  <a:schemeClr val="bg1"/>
                </a:solidFill>
              </a:defRPr>
            </a:lvl1p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26449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rgbClr val="F0F0E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023" y="696036"/>
            <a:ext cx="12050973" cy="8088977"/>
          </a:xfrm>
        </p:spPr>
        <p:txBody>
          <a:bodyPr/>
          <a:lstStyle>
            <a:lvl1pPr marL="0" indent="0">
              <a:buNone/>
              <a:defRPr sz="4000">
                <a:solidFill>
                  <a:schemeClr val="tx1"/>
                </a:solidFill>
                <a:latin typeface="Garamond Premr Pro" panose="02020402060506020403" pitchFamily="18" charset="0"/>
              </a:defRPr>
            </a:lvl1pPr>
            <a:lvl2pPr marL="650230" indent="0">
              <a:buNone/>
              <a:defRPr sz="3600">
                <a:solidFill>
                  <a:schemeClr val="tx1"/>
                </a:solidFill>
                <a:latin typeface="Garamond Premr Pro" panose="02020402060506020403" pitchFamily="18" charset="0"/>
              </a:defRPr>
            </a:lvl2pPr>
            <a:lvl3pPr marL="1300460" indent="0">
              <a:buNone/>
              <a:defRPr sz="3200">
                <a:solidFill>
                  <a:schemeClr val="tx1"/>
                </a:solidFill>
                <a:latin typeface="Garamond Premr Pro" panose="02020402060506020403" pitchFamily="18" charset="0"/>
              </a:defRPr>
            </a:lvl3pPr>
            <a:lvl4pPr marL="1950689" indent="0">
              <a:buNone/>
              <a:defRPr sz="2800">
                <a:solidFill>
                  <a:schemeClr val="tx1"/>
                </a:solidFill>
                <a:latin typeface="Garamond Premr Pro" panose="02020402060506020403" pitchFamily="18" charset="0"/>
              </a:defRPr>
            </a:lvl4pPr>
            <a:lvl5pPr marL="2600919" indent="0">
              <a:buNone/>
              <a:defRPr sz="2800">
                <a:solidFill>
                  <a:schemeClr val="tx1"/>
                </a:solidFill>
                <a:latin typeface="Garamond Premr Pro" panose="02020402060506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8EE945-983E-4037-A414-E04024184863}"/>
              </a:ext>
            </a:extLst>
          </p:cNvPr>
          <p:cNvSpPr>
            <a:spLocks noGrp="1"/>
          </p:cNvSpPr>
          <p:nvPr userDrawn="1"/>
        </p:nvSpPr>
        <p:spPr>
          <a:xfrm>
            <a:off x="3969225" y="9239477"/>
            <a:ext cx="7523274" cy="182704"/>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tabLst/>
            </a:pPr>
            <a:endParaRPr kumimoji="0" lang="en-US" sz="1100" b="0" i="0" u="none" strike="noStrike" cap="none" spc="5" normalizeH="0" baseline="0" dirty="0">
              <a:ln>
                <a:noFill/>
              </a:ln>
              <a:solidFill>
                <a:srgbClr val="00196E"/>
              </a:solidFill>
              <a:effectLst/>
              <a:uLnTx/>
              <a:uFillTx/>
              <a:latin typeface="Halyard Display"/>
            </a:endParaRP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3408" y="9234308"/>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rgbClr val="00196E"/>
                </a:solidFill>
                <a:effectLst/>
                <a:uLnTx/>
                <a:uFillTx/>
                <a:latin typeface="Halyard Display"/>
                <a:ea typeface="+mn-ea"/>
              </a:rPr>
              <a:t>Fulbright </a:t>
            </a:r>
            <a:r>
              <a:rPr kumimoji="0" sz="1100" b="0" i="0" u="none" strike="noStrike" kern="1200" cap="none" spc="0" normalizeH="0" baseline="0" noProof="0" dirty="0">
                <a:ln>
                  <a:noFill/>
                </a:ln>
                <a:solidFill>
                  <a:srgbClr val="00196E"/>
                </a:solidFill>
                <a:effectLst/>
                <a:uLnTx/>
                <a:uFillTx/>
                <a:latin typeface="Halyard Display"/>
                <a:ea typeface="+mn-ea"/>
              </a:rPr>
              <a:t>University</a:t>
            </a:r>
            <a:r>
              <a:rPr kumimoji="0" sz="1100" b="0" i="0" u="none" strike="noStrike" kern="1200" cap="none" spc="-70" normalizeH="0" baseline="0" noProof="0" dirty="0">
                <a:ln>
                  <a:noFill/>
                </a:ln>
                <a:solidFill>
                  <a:srgbClr val="00196E"/>
                </a:solidFill>
                <a:effectLst/>
                <a:uLnTx/>
                <a:uFillTx/>
                <a:latin typeface="Halyard Display"/>
                <a:ea typeface="+mn-ea"/>
              </a:rPr>
              <a:t> </a:t>
            </a:r>
            <a:r>
              <a:rPr kumimoji="0" sz="1100" b="0" i="0" u="none" strike="noStrike" kern="1200" cap="none" spc="5" normalizeH="0" baseline="0" noProof="0" dirty="0">
                <a:ln>
                  <a:noFill/>
                </a:ln>
                <a:solidFill>
                  <a:srgbClr val="00196E"/>
                </a:solidFill>
                <a:effectLst/>
                <a:uLnTx/>
                <a:uFillTx/>
                <a:latin typeface="Halyard Display"/>
                <a:ea typeface="+mn-ea"/>
              </a:rPr>
              <a:t>Vietnam</a:t>
            </a:r>
          </a:p>
        </p:txBody>
      </p:sp>
      <p:cxnSp>
        <p:nvCxnSpPr>
          <p:cNvPr id="12" name="Straight Connector 11">
            <a:extLst>
              <a:ext uri="{FF2B5EF4-FFF2-40B4-BE49-F238E27FC236}">
                <a16:creationId xmlns:a16="http://schemas.microsoft.com/office/drawing/2014/main" id="{E58C67C6-1BBA-4256-8083-4A5C689D0EB1}"/>
              </a:ext>
            </a:extLst>
          </p:cNvPr>
          <p:cNvCxnSpPr/>
          <p:nvPr userDrawn="1"/>
        </p:nvCxnSpPr>
        <p:spPr>
          <a:xfrm>
            <a:off x="459930" y="9176936"/>
            <a:ext cx="12084940" cy="0"/>
          </a:xfrm>
          <a:prstGeom prst="line">
            <a:avLst/>
          </a:prstGeom>
          <a:ln>
            <a:solidFill>
              <a:srgbClr val="00196E"/>
            </a:solidFill>
          </a:ln>
        </p:spPr>
        <p:style>
          <a:lnRef idx="1">
            <a:schemeClr val="accent1"/>
          </a:lnRef>
          <a:fillRef idx="0">
            <a:schemeClr val="accent1"/>
          </a:fillRef>
          <a:effectRef idx="0">
            <a:schemeClr val="accent1"/>
          </a:effectRef>
          <a:fontRef idx="minor">
            <a:schemeClr val="tx1"/>
          </a:fontRef>
        </p:style>
      </p:cxnSp>
      <p:sp>
        <p:nvSpPr>
          <p:cNvPr id="8" name="Slide Number Placeholder 6">
            <a:extLst>
              <a:ext uri="{FF2B5EF4-FFF2-40B4-BE49-F238E27FC236}">
                <a16:creationId xmlns:a16="http://schemas.microsoft.com/office/drawing/2014/main" id="{539C1CB4-CCC6-405E-9263-F4F091A9BC67}"/>
              </a:ext>
            </a:extLst>
          </p:cNvPr>
          <p:cNvSpPr>
            <a:spLocks noGrp="1"/>
          </p:cNvSpPr>
          <p:nvPr userDrawn="1"/>
        </p:nvSpPr>
        <p:spPr>
          <a:xfrm>
            <a:off x="11981827" y="9234308"/>
            <a:ext cx="569565" cy="1827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AA76F9-2A67-43EB-8012-254724D3CBCA}" type="slidenum">
              <a:rPr kumimoji="0" lang="en-US" sz="1100" b="0" i="0" u="none" strike="noStrike" kern="1200" cap="none" spc="5" normalizeH="0" baseline="0" smtClean="0">
                <a:ln>
                  <a:noFill/>
                </a:ln>
                <a:solidFill>
                  <a:srgbClr val="00196E"/>
                </a:solidFill>
                <a:effectLst/>
                <a:uLnTx/>
                <a:uFillTx/>
                <a:latin typeface="Halyard Display"/>
                <a:ea typeface="+mn-ea"/>
                <a:cs typeface="+mn-cs"/>
              </a:rPr>
              <a:pPr algn="r"/>
              <a:t>‹#›</a:t>
            </a:fld>
            <a:endParaRPr kumimoji="0" lang="en-US" sz="1100" b="0" i="0" u="none" strike="noStrike" kern="1200" cap="none" spc="5" normalizeH="0" baseline="0" dirty="0">
              <a:ln>
                <a:noFill/>
              </a:ln>
              <a:solidFill>
                <a:srgbClr val="00196E"/>
              </a:solidFill>
              <a:effectLst/>
              <a:uLnTx/>
              <a:uFillTx/>
              <a:latin typeface="Halyard Display"/>
              <a:ea typeface="+mn-ea"/>
              <a:cs typeface="+mn-cs"/>
            </a:endParaRPr>
          </a:p>
        </p:txBody>
      </p:sp>
      <p:sp>
        <p:nvSpPr>
          <p:cNvPr id="2" name="Footer Placeholder 1">
            <a:extLst>
              <a:ext uri="{FF2B5EF4-FFF2-40B4-BE49-F238E27FC236}">
                <a16:creationId xmlns:a16="http://schemas.microsoft.com/office/drawing/2014/main" id="{AD8B3A8A-D377-49F8-BAC8-7EB6B64F4509}"/>
              </a:ext>
            </a:extLst>
          </p:cNvPr>
          <p:cNvSpPr>
            <a:spLocks noGrp="1"/>
          </p:cNvSpPr>
          <p:nvPr>
            <p:ph type="ftr" sz="quarter" idx="10"/>
          </p:nvPr>
        </p:nvSpPr>
        <p:spPr>
          <a:xfrm>
            <a:off x="4308475" y="9243009"/>
            <a:ext cx="4387850" cy="187872"/>
          </a:xfrm>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341946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6E"/>
                </a:solidFill>
              </a:defRPr>
            </a:lvl1pPr>
          </a:lstStyle>
          <a:p>
            <a:r>
              <a:rPr lang="en-US" dirty="0"/>
              <a:t>Click to edit Master title style</a:t>
            </a:r>
          </a:p>
        </p:txBody>
      </p:sp>
      <p:sp>
        <p:nvSpPr>
          <p:cNvPr id="3" name="Content Placeholder 2"/>
          <p:cNvSpPr>
            <a:spLocks noGrp="1"/>
          </p:cNvSpPr>
          <p:nvPr>
            <p:ph idx="1"/>
          </p:nvPr>
        </p:nvSpPr>
        <p:spPr>
          <a:xfrm>
            <a:off x="464023" y="3562080"/>
            <a:ext cx="12050973" cy="5222933"/>
          </a:xfrm>
        </p:spPr>
        <p:txBody>
          <a:bodyPr/>
          <a:lstStyle>
            <a:lvl1pPr marL="0" indent="0">
              <a:buNone/>
              <a:defRPr sz="4000">
                <a:solidFill>
                  <a:schemeClr val="tx1"/>
                </a:solidFill>
                <a:latin typeface="Garamond Premr Pro" panose="02020402060506020403" pitchFamily="18" charset="0"/>
              </a:defRPr>
            </a:lvl1pPr>
            <a:lvl2pPr marL="650230" indent="0">
              <a:buNone/>
              <a:defRPr sz="3600">
                <a:solidFill>
                  <a:schemeClr val="tx1"/>
                </a:solidFill>
                <a:latin typeface="Garamond Premr Pro" panose="02020402060506020403" pitchFamily="18" charset="0"/>
              </a:defRPr>
            </a:lvl2pPr>
            <a:lvl3pPr marL="1300460" indent="0">
              <a:buNone/>
              <a:defRPr sz="3200">
                <a:solidFill>
                  <a:schemeClr val="tx1"/>
                </a:solidFill>
                <a:latin typeface="Garamond Premr Pro" panose="02020402060506020403" pitchFamily="18" charset="0"/>
              </a:defRPr>
            </a:lvl3pPr>
            <a:lvl4pPr marL="1950689" indent="0">
              <a:buNone/>
              <a:defRPr sz="2800">
                <a:solidFill>
                  <a:schemeClr val="tx1"/>
                </a:solidFill>
                <a:latin typeface="Garamond Premr Pro" panose="02020402060506020403" pitchFamily="18" charset="0"/>
              </a:defRPr>
            </a:lvl4pPr>
            <a:lvl5pPr marL="2600919" indent="0">
              <a:buNone/>
              <a:defRPr sz="2800">
                <a:solidFill>
                  <a:schemeClr val="tx1"/>
                </a:solidFill>
                <a:latin typeface="Garamond Premr Pro" panose="02020402060506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8EE945-983E-4037-A414-E04024184863}"/>
              </a:ext>
            </a:extLst>
          </p:cNvPr>
          <p:cNvSpPr>
            <a:spLocks noGrp="1"/>
          </p:cNvSpPr>
          <p:nvPr userDrawn="1"/>
        </p:nvSpPr>
        <p:spPr>
          <a:xfrm>
            <a:off x="3969225" y="9239477"/>
            <a:ext cx="7523274" cy="182704"/>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tabLst/>
            </a:pPr>
            <a:endParaRPr kumimoji="0" lang="en-US" sz="1100" b="0" i="0" u="none" strike="noStrike" cap="none" spc="5" normalizeH="0" baseline="0" dirty="0">
              <a:ln>
                <a:noFill/>
              </a:ln>
              <a:solidFill>
                <a:srgbClr val="00196E"/>
              </a:solidFill>
              <a:effectLst/>
              <a:uLnTx/>
              <a:uFillTx/>
              <a:latin typeface="Halyard Display"/>
            </a:endParaRP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3408" y="9234308"/>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rgbClr val="00196E"/>
                </a:solidFill>
                <a:effectLst/>
                <a:uLnTx/>
                <a:uFillTx/>
                <a:latin typeface="Halyard Display"/>
                <a:ea typeface="+mn-ea"/>
              </a:rPr>
              <a:t>Fulbright </a:t>
            </a:r>
            <a:r>
              <a:rPr kumimoji="0" sz="1100" b="0" i="0" u="none" strike="noStrike" kern="1200" cap="none" spc="0" normalizeH="0" baseline="0" noProof="0" dirty="0">
                <a:ln>
                  <a:noFill/>
                </a:ln>
                <a:solidFill>
                  <a:srgbClr val="00196E"/>
                </a:solidFill>
                <a:effectLst/>
                <a:uLnTx/>
                <a:uFillTx/>
                <a:latin typeface="Halyard Display"/>
                <a:ea typeface="+mn-ea"/>
              </a:rPr>
              <a:t>University</a:t>
            </a:r>
            <a:r>
              <a:rPr kumimoji="0" sz="1100" b="0" i="0" u="none" strike="noStrike" kern="1200" cap="none" spc="-70" normalizeH="0" baseline="0" noProof="0" dirty="0">
                <a:ln>
                  <a:noFill/>
                </a:ln>
                <a:solidFill>
                  <a:srgbClr val="00196E"/>
                </a:solidFill>
                <a:effectLst/>
                <a:uLnTx/>
                <a:uFillTx/>
                <a:latin typeface="Halyard Display"/>
                <a:ea typeface="+mn-ea"/>
              </a:rPr>
              <a:t> </a:t>
            </a:r>
            <a:r>
              <a:rPr kumimoji="0" sz="1100" b="0" i="0" u="none" strike="noStrike" kern="1200" cap="none" spc="5" normalizeH="0" baseline="0" noProof="0" dirty="0">
                <a:ln>
                  <a:noFill/>
                </a:ln>
                <a:solidFill>
                  <a:srgbClr val="00196E"/>
                </a:solidFill>
                <a:effectLst/>
                <a:uLnTx/>
                <a:uFillTx/>
                <a:latin typeface="Halyard Display"/>
                <a:ea typeface="+mn-ea"/>
              </a:rPr>
              <a:t>Vietnam</a:t>
            </a:r>
          </a:p>
        </p:txBody>
      </p:sp>
      <p:cxnSp>
        <p:nvCxnSpPr>
          <p:cNvPr id="12" name="Straight Connector 11">
            <a:extLst>
              <a:ext uri="{FF2B5EF4-FFF2-40B4-BE49-F238E27FC236}">
                <a16:creationId xmlns:a16="http://schemas.microsoft.com/office/drawing/2014/main" id="{E58C67C6-1BBA-4256-8083-4A5C689D0EB1}"/>
              </a:ext>
            </a:extLst>
          </p:cNvPr>
          <p:cNvCxnSpPr/>
          <p:nvPr userDrawn="1"/>
        </p:nvCxnSpPr>
        <p:spPr>
          <a:xfrm>
            <a:off x="459930" y="9176936"/>
            <a:ext cx="12084940" cy="0"/>
          </a:xfrm>
          <a:prstGeom prst="line">
            <a:avLst/>
          </a:prstGeom>
          <a:ln>
            <a:solidFill>
              <a:srgbClr val="00196E"/>
            </a:solidFill>
          </a:ln>
        </p:spPr>
        <p:style>
          <a:lnRef idx="1">
            <a:schemeClr val="accent1"/>
          </a:lnRef>
          <a:fillRef idx="0">
            <a:schemeClr val="accent1"/>
          </a:fillRef>
          <a:effectRef idx="0">
            <a:schemeClr val="accent1"/>
          </a:effectRef>
          <a:fontRef idx="minor">
            <a:schemeClr val="tx1"/>
          </a:fontRef>
        </p:style>
      </p:cxnSp>
      <p:sp>
        <p:nvSpPr>
          <p:cNvPr id="8" name="Slide Number Placeholder 6">
            <a:extLst>
              <a:ext uri="{FF2B5EF4-FFF2-40B4-BE49-F238E27FC236}">
                <a16:creationId xmlns:a16="http://schemas.microsoft.com/office/drawing/2014/main" id="{539C1CB4-CCC6-405E-9263-F4F091A9BC67}"/>
              </a:ext>
            </a:extLst>
          </p:cNvPr>
          <p:cNvSpPr>
            <a:spLocks noGrp="1"/>
          </p:cNvSpPr>
          <p:nvPr userDrawn="1"/>
        </p:nvSpPr>
        <p:spPr>
          <a:xfrm>
            <a:off x="11981827" y="9234308"/>
            <a:ext cx="569565" cy="1827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AA76F9-2A67-43EB-8012-254724D3CBCA}" type="slidenum">
              <a:rPr kumimoji="0" lang="en-US" sz="1100" b="0" i="0" u="none" strike="noStrike" kern="1200" cap="none" spc="5" normalizeH="0" baseline="0" smtClean="0">
                <a:ln>
                  <a:noFill/>
                </a:ln>
                <a:solidFill>
                  <a:srgbClr val="00196E"/>
                </a:solidFill>
                <a:effectLst/>
                <a:uLnTx/>
                <a:uFillTx/>
                <a:latin typeface="Halyard Display"/>
                <a:ea typeface="+mn-ea"/>
                <a:cs typeface="+mn-cs"/>
              </a:rPr>
              <a:pPr algn="r"/>
              <a:t>‹#›</a:t>
            </a:fld>
            <a:endParaRPr kumimoji="0" lang="en-US" sz="1100" b="0" i="0" u="none" strike="noStrike" kern="1200" cap="none" spc="5" normalizeH="0" baseline="0" dirty="0">
              <a:ln>
                <a:noFill/>
              </a:ln>
              <a:solidFill>
                <a:srgbClr val="00196E"/>
              </a:solidFill>
              <a:effectLst/>
              <a:uLnTx/>
              <a:uFillTx/>
              <a:latin typeface="Halyard Display"/>
              <a:ea typeface="+mn-ea"/>
              <a:cs typeface="+mn-cs"/>
            </a:endParaRPr>
          </a:p>
        </p:txBody>
      </p:sp>
      <p:sp>
        <p:nvSpPr>
          <p:cNvPr id="6" name="Text Placeholder 5">
            <a:extLst>
              <a:ext uri="{FF2B5EF4-FFF2-40B4-BE49-F238E27FC236}">
                <a16:creationId xmlns:a16="http://schemas.microsoft.com/office/drawing/2014/main" id="{CF1BEED6-47FC-4FCA-B4D6-BC382DBD6F8B}"/>
              </a:ext>
            </a:extLst>
          </p:cNvPr>
          <p:cNvSpPr>
            <a:spLocks noGrp="1"/>
          </p:cNvSpPr>
          <p:nvPr>
            <p:ph type="body" sz="quarter" idx="10"/>
          </p:nvPr>
        </p:nvSpPr>
        <p:spPr>
          <a:xfrm>
            <a:off x="454025" y="1023938"/>
            <a:ext cx="12096750" cy="804862"/>
          </a:xfrm>
        </p:spPr>
        <p:txBody>
          <a:bodyPr/>
          <a:lstStyle>
            <a:lvl1pPr marL="0" indent="0">
              <a:buNone/>
              <a:defRPr sz="5200" b="1">
                <a:latin typeface="Garamond Premr Pro" panose="02020402060506020403" pitchFamily="18" charset="0"/>
              </a:defRPr>
            </a:lvl1pPr>
          </a:lstStyle>
          <a:p>
            <a:pPr lvl="0"/>
            <a:endParaRPr lang="en-US" dirty="0"/>
          </a:p>
        </p:txBody>
      </p:sp>
      <p:sp>
        <p:nvSpPr>
          <p:cNvPr id="13" name="Text Placeholder 5">
            <a:extLst>
              <a:ext uri="{FF2B5EF4-FFF2-40B4-BE49-F238E27FC236}">
                <a16:creationId xmlns:a16="http://schemas.microsoft.com/office/drawing/2014/main" id="{CDC5ACC8-081B-4C82-BECC-1A2A393A6B23}"/>
              </a:ext>
            </a:extLst>
          </p:cNvPr>
          <p:cNvSpPr>
            <a:spLocks noGrp="1"/>
          </p:cNvSpPr>
          <p:nvPr>
            <p:ph type="body" sz="quarter" idx="11"/>
          </p:nvPr>
        </p:nvSpPr>
        <p:spPr>
          <a:xfrm>
            <a:off x="456297" y="1886024"/>
            <a:ext cx="12096750" cy="1403079"/>
          </a:xfrm>
        </p:spPr>
        <p:txBody>
          <a:bodyPr/>
          <a:lstStyle>
            <a:lvl1pPr marL="0" indent="0">
              <a:buNone/>
              <a:defRPr sz="5200" b="1">
                <a:solidFill>
                  <a:schemeClr val="tx1"/>
                </a:solidFill>
                <a:latin typeface="Garamond Premr Pro" panose="02020402060506020403" pitchFamily="18" charset="0"/>
              </a:defRPr>
            </a:lvl1pPr>
          </a:lstStyle>
          <a:p>
            <a:pPr lvl="0"/>
            <a:endParaRPr lang="en-US" dirty="0"/>
          </a:p>
        </p:txBody>
      </p:sp>
      <p:sp>
        <p:nvSpPr>
          <p:cNvPr id="4" name="Footer Placeholder 3">
            <a:extLst>
              <a:ext uri="{FF2B5EF4-FFF2-40B4-BE49-F238E27FC236}">
                <a16:creationId xmlns:a16="http://schemas.microsoft.com/office/drawing/2014/main" id="{A09669CE-FD3B-48F2-B4F0-BCDB0C478904}"/>
              </a:ext>
            </a:extLst>
          </p:cNvPr>
          <p:cNvSpPr>
            <a:spLocks noGrp="1"/>
          </p:cNvSpPr>
          <p:nvPr>
            <p:ph type="ftr" sz="quarter" idx="12"/>
          </p:nvPr>
        </p:nvSpPr>
        <p:spPr>
          <a:xfrm>
            <a:off x="4308475" y="9243009"/>
            <a:ext cx="4387850" cy="187872"/>
          </a:xfrm>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33514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023" y="519292"/>
            <a:ext cx="8373804" cy="336720"/>
          </a:xfrm>
        </p:spPr>
        <p:txBody>
          <a:bodyPr/>
          <a:lstStyle>
            <a:lvl1pPr>
              <a:defRPr>
                <a:solidFill>
                  <a:srgbClr val="00196E"/>
                </a:solidFill>
              </a:defRPr>
            </a:lvl1pPr>
          </a:lstStyle>
          <a:p>
            <a:r>
              <a:rPr lang="en-US" dirty="0"/>
              <a:t>Click to edit Master title style</a:t>
            </a:r>
          </a:p>
        </p:txBody>
      </p:sp>
      <p:sp>
        <p:nvSpPr>
          <p:cNvPr id="3" name="Content Placeholder 2"/>
          <p:cNvSpPr>
            <a:spLocks noGrp="1"/>
          </p:cNvSpPr>
          <p:nvPr>
            <p:ph idx="1"/>
          </p:nvPr>
        </p:nvSpPr>
        <p:spPr>
          <a:xfrm>
            <a:off x="464023" y="3562080"/>
            <a:ext cx="6005775" cy="5222933"/>
          </a:xfrm>
        </p:spPr>
        <p:txBody>
          <a:bodyPr/>
          <a:lstStyle>
            <a:lvl1pPr marL="0" indent="0">
              <a:buNone/>
              <a:defRPr sz="2800" b="0">
                <a:solidFill>
                  <a:srgbClr val="00196E"/>
                </a:solidFill>
                <a:latin typeface="Garamond Premr Pro" panose="02020402060506020403" pitchFamily="18" charset="0"/>
              </a:defRPr>
            </a:lvl1pPr>
            <a:lvl2pPr marL="650230" indent="0">
              <a:buNone/>
              <a:defRPr sz="2400">
                <a:solidFill>
                  <a:schemeClr val="tx1"/>
                </a:solidFill>
                <a:latin typeface="Garamond Premr Pro" panose="02020402060506020403" pitchFamily="18" charset="0"/>
              </a:defRPr>
            </a:lvl2pPr>
            <a:lvl3pPr marL="1300460" indent="0">
              <a:buNone/>
              <a:defRPr sz="2000">
                <a:solidFill>
                  <a:schemeClr val="tx1"/>
                </a:solidFill>
                <a:latin typeface="Garamond Premr Pro" panose="02020402060506020403" pitchFamily="18" charset="0"/>
              </a:defRPr>
            </a:lvl3pPr>
            <a:lvl4pPr marL="1950689" indent="0">
              <a:buNone/>
              <a:defRPr sz="1800">
                <a:solidFill>
                  <a:schemeClr val="tx1"/>
                </a:solidFill>
                <a:latin typeface="Garamond Premr Pro" panose="02020402060506020403" pitchFamily="18" charset="0"/>
              </a:defRPr>
            </a:lvl4pPr>
            <a:lvl5pPr marL="2600919" indent="0">
              <a:buNone/>
              <a:defRPr sz="1800">
                <a:solidFill>
                  <a:schemeClr val="tx1"/>
                </a:solidFill>
                <a:latin typeface="Garamond Premr Pro" panose="02020402060506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8EE945-983E-4037-A414-E04024184863}"/>
              </a:ext>
            </a:extLst>
          </p:cNvPr>
          <p:cNvSpPr>
            <a:spLocks noGrp="1"/>
          </p:cNvSpPr>
          <p:nvPr userDrawn="1"/>
        </p:nvSpPr>
        <p:spPr>
          <a:xfrm>
            <a:off x="3969225" y="9239477"/>
            <a:ext cx="7523274" cy="182704"/>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tabLst/>
            </a:pPr>
            <a:endParaRPr kumimoji="0" lang="en-US" sz="1100" b="0" i="0" u="none" strike="noStrike" cap="none" spc="5" normalizeH="0" baseline="0" dirty="0">
              <a:ln>
                <a:noFill/>
              </a:ln>
              <a:solidFill>
                <a:srgbClr val="00196E"/>
              </a:solidFill>
              <a:effectLst/>
              <a:uLnTx/>
              <a:uFillTx/>
              <a:latin typeface="Halyard Display"/>
            </a:endParaRP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3408" y="9234308"/>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rgbClr val="00196E"/>
                </a:solidFill>
                <a:effectLst/>
                <a:uLnTx/>
                <a:uFillTx/>
                <a:latin typeface="Halyard Display"/>
                <a:ea typeface="+mn-ea"/>
              </a:rPr>
              <a:t>Fulbright </a:t>
            </a:r>
            <a:r>
              <a:rPr kumimoji="0" sz="1100" b="0" i="0" u="none" strike="noStrike" kern="1200" cap="none" spc="0" normalizeH="0" baseline="0" noProof="0" dirty="0">
                <a:ln>
                  <a:noFill/>
                </a:ln>
                <a:solidFill>
                  <a:srgbClr val="00196E"/>
                </a:solidFill>
                <a:effectLst/>
                <a:uLnTx/>
                <a:uFillTx/>
                <a:latin typeface="Halyard Display"/>
                <a:ea typeface="+mn-ea"/>
              </a:rPr>
              <a:t>University</a:t>
            </a:r>
            <a:r>
              <a:rPr kumimoji="0" sz="1100" b="0" i="0" u="none" strike="noStrike" kern="1200" cap="none" spc="-70" normalizeH="0" baseline="0" noProof="0" dirty="0">
                <a:ln>
                  <a:noFill/>
                </a:ln>
                <a:solidFill>
                  <a:srgbClr val="00196E"/>
                </a:solidFill>
                <a:effectLst/>
                <a:uLnTx/>
                <a:uFillTx/>
                <a:latin typeface="Halyard Display"/>
                <a:ea typeface="+mn-ea"/>
              </a:rPr>
              <a:t> </a:t>
            </a:r>
            <a:r>
              <a:rPr kumimoji="0" sz="1100" b="0" i="0" u="none" strike="noStrike" kern="1200" cap="none" spc="5" normalizeH="0" baseline="0" noProof="0" dirty="0">
                <a:ln>
                  <a:noFill/>
                </a:ln>
                <a:solidFill>
                  <a:srgbClr val="00196E"/>
                </a:solidFill>
                <a:effectLst/>
                <a:uLnTx/>
                <a:uFillTx/>
                <a:latin typeface="Halyard Display"/>
                <a:ea typeface="+mn-ea"/>
              </a:rPr>
              <a:t>Vietnam</a:t>
            </a:r>
          </a:p>
        </p:txBody>
      </p:sp>
      <p:cxnSp>
        <p:nvCxnSpPr>
          <p:cNvPr id="12" name="Straight Connector 11">
            <a:extLst>
              <a:ext uri="{FF2B5EF4-FFF2-40B4-BE49-F238E27FC236}">
                <a16:creationId xmlns:a16="http://schemas.microsoft.com/office/drawing/2014/main" id="{E58C67C6-1BBA-4256-8083-4A5C689D0EB1}"/>
              </a:ext>
            </a:extLst>
          </p:cNvPr>
          <p:cNvCxnSpPr/>
          <p:nvPr userDrawn="1"/>
        </p:nvCxnSpPr>
        <p:spPr>
          <a:xfrm>
            <a:off x="459930" y="9176936"/>
            <a:ext cx="12084940" cy="0"/>
          </a:xfrm>
          <a:prstGeom prst="line">
            <a:avLst/>
          </a:prstGeom>
          <a:ln>
            <a:solidFill>
              <a:srgbClr val="00196E"/>
            </a:solidFill>
          </a:ln>
        </p:spPr>
        <p:style>
          <a:lnRef idx="1">
            <a:schemeClr val="accent1"/>
          </a:lnRef>
          <a:fillRef idx="0">
            <a:schemeClr val="accent1"/>
          </a:fillRef>
          <a:effectRef idx="0">
            <a:schemeClr val="accent1"/>
          </a:effectRef>
          <a:fontRef idx="minor">
            <a:schemeClr val="tx1"/>
          </a:fontRef>
        </p:style>
      </p:cxnSp>
      <p:sp>
        <p:nvSpPr>
          <p:cNvPr id="8" name="Slide Number Placeholder 6">
            <a:extLst>
              <a:ext uri="{FF2B5EF4-FFF2-40B4-BE49-F238E27FC236}">
                <a16:creationId xmlns:a16="http://schemas.microsoft.com/office/drawing/2014/main" id="{539C1CB4-CCC6-405E-9263-F4F091A9BC67}"/>
              </a:ext>
            </a:extLst>
          </p:cNvPr>
          <p:cNvSpPr>
            <a:spLocks noGrp="1"/>
          </p:cNvSpPr>
          <p:nvPr userDrawn="1"/>
        </p:nvSpPr>
        <p:spPr>
          <a:xfrm>
            <a:off x="11981827" y="9234308"/>
            <a:ext cx="569565" cy="1827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AA76F9-2A67-43EB-8012-254724D3CBCA}" type="slidenum">
              <a:rPr kumimoji="0" lang="en-US" sz="1100" b="0" i="0" u="none" strike="noStrike" kern="1200" cap="none" spc="5" normalizeH="0" baseline="0" smtClean="0">
                <a:ln>
                  <a:noFill/>
                </a:ln>
                <a:solidFill>
                  <a:srgbClr val="00196E"/>
                </a:solidFill>
                <a:effectLst/>
                <a:uLnTx/>
                <a:uFillTx/>
                <a:latin typeface="Halyard Display"/>
                <a:ea typeface="+mn-ea"/>
                <a:cs typeface="+mn-cs"/>
              </a:rPr>
              <a:pPr algn="r"/>
              <a:t>‹#›</a:t>
            </a:fld>
            <a:endParaRPr kumimoji="0" lang="en-US" sz="1100" b="0" i="0" u="none" strike="noStrike" kern="1200" cap="none" spc="5" normalizeH="0" baseline="0" dirty="0">
              <a:ln>
                <a:noFill/>
              </a:ln>
              <a:solidFill>
                <a:srgbClr val="00196E"/>
              </a:solidFill>
              <a:effectLst/>
              <a:uLnTx/>
              <a:uFillTx/>
              <a:latin typeface="Halyard Display"/>
              <a:ea typeface="+mn-ea"/>
              <a:cs typeface="+mn-cs"/>
            </a:endParaRPr>
          </a:p>
        </p:txBody>
      </p:sp>
      <p:sp>
        <p:nvSpPr>
          <p:cNvPr id="6" name="Text Placeholder 5">
            <a:extLst>
              <a:ext uri="{FF2B5EF4-FFF2-40B4-BE49-F238E27FC236}">
                <a16:creationId xmlns:a16="http://schemas.microsoft.com/office/drawing/2014/main" id="{CF1BEED6-47FC-4FCA-B4D6-BC382DBD6F8B}"/>
              </a:ext>
            </a:extLst>
          </p:cNvPr>
          <p:cNvSpPr>
            <a:spLocks noGrp="1"/>
          </p:cNvSpPr>
          <p:nvPr>
            <p:ph type="body" sz="quarter" idx="10"/>
          </p:nvPr>
        </p:nvSpPr>
        <p:spPr>
          <a:xfrm>
            <a:off x="454025" y="968587"/>
            <a:ext cx="8373804" cy="804862"/>
          </a:xfrm>
        </p:spPr>
        <p:txBody>
          <a:bodyPr/>
          <a:lstStyle>
            <a:lvl1pPr marL="0" indent="0">
              <a:buNone/>
              <a:defRPr sz="5200" b="1">
                <a:latin typeface="Garamond Premr Pro" panose="02020402060506020403" pitchFamily="18" charset="0"/>
              </a:defRPr>
            </a:lvl1pPr>
          </a:lstStyle>
          <a:p>
            <a:pPr lvl="0"/>
            <a:endParaRPr lang="en-US" dirty="0"/>
          </a:p>
        </p:txBody>
      </p:sp>
      <p:sp>
        <p:nvSpPr>
          <p:cNvPr id="13" name="Text Placeholder 5">
            <a:extLst>
              <a:ext uri="{FF2B5EF4-FFF2-40B4-BE49-F238E27FC236}">
                <a16:creationId xmlns:a16="http://schemas.microsoft.com/office/drawing/2014/main" id="{CDC5ACC8-081B-4C82-BECC-1A2A393A6B23}"/>
              </a:ext>
            </a:extLst>
          </p:cNvPr>
          <p:cNvSpPr>
            <a:spLocks noGrp="1"/>
          </p:cNvSpPr>
          <p:nvPr>
            <p:ph type="body" sz="quarter" idx="11"/>
          </p:nvPr>
        </p:nvSpPr>
        <p:spPr>
          <a:xfrm>
            <a:off x="456297" y="1886024"/>
            <a:ext cx="8373804" cy="1403079"/>
          </a:xfrm>
        </p:spPr>
        <p:txBody>
          <a:bodyPr/>
          <a:lstStyle>
            <a:lvl1pPr marL="0" indent="0">
              <a:buNone/>
              <a:defRPr sz="5200" b="1">
                <a:solidFill>
                  <a:schemeClr val="tx1"/>
                </a:solidFill>
                <a:latin typeface="Garamond Premr Pro" panose="02020402060506020403" pitchFamily="18" charset="0"/>
              </a:defRPr>
            </a:lvl1pPr>
          </a:lstStyle>
          <a:p>
            <a:pPr lvl="0"/>
            <a:endParaRPr lang="en-US" dirty="0"/>
          </a:p>
        </p:txBody>
      </p:sp>
      <p:sp>
        <p:nvSpPr>
          <p:cNvPr id="14" name="Content Placeholder 2">
            <a:extLst>
              <a:ext uri="{FF2B5EF4-FFF2-40B4-BE49-F238E27FC236}">
                <a16:creationId xmlns:a16="http://schemas.microsoft.com/office/drawing/2014/main" id="{DFCA5CBA-92BF-48FB-83CB-AA77310970AB}"/>
              </a:ext>
            </a:extLst>
          </p:cNvPr>
          <p:cNvSpPr>
            <a:spLocks noGrp="1"/>
          </p:cNvSpPr>
          <p:nvPr>
            <p:ph idx="12"/>
          </p:nvPr>
        </p:nvSpPr>
        <p:spPr>
          <a:xfrm>
            <a:off x="6673755" y="3562080"/>
            <a:ext cx="5899625" cy="5222933"/>
          </a:xfrm>
        </p:spPr>
        <p:txBody>
          <a:bodyPr/>
          <a:lstStyle>
            <a:lvl1pPr marL="0" indent="0">
              <a:buNone/>
              <a:defRPr sz="2800">
                <a:solidFill>
                  <a:srgbClr val="00196E"/>
                </a:solidFill>
                <a:latin typeface="Garamond Premr Pro" panose="02020402060506020403" pitchFamily="18" charset="0"/>
              </a:defRPr>
            </a:lvl1pPr>
            <a:lvl2pPr marL="650230" indent="0">
              <a:buNone/>
              <a:defRPr sz="2400">
                <a:solidFill>
                  <a:schemeClr val="tx1"/>
                </a:solidFill>
                <a:latin typeface="Garamond Premr Pro" panose="02020402060506020403" pitchFamily="18" charset="0"/>
              </a:defRPr>
            </a:lvl2pPr>
            <a:lvl3pPr marL="1300460" indent="0">
              <a:buNone/>
              <a:defRPr sz="2000">
                <a:solidFill>
                  <a:schemeClr val="tx1"/>
                </a:solidFill>
                <a:latin typeface="Garamond Premr Pro" panose="02020402060506020403" pitchFamily="18" charset="0"/>
              </a:defRPr>
            </a:lvl3pPr>
            <a:lvl4pPr marL="1950689" indent="0">
              <a:buNone/>
              <a:defRPr sz="1800">
                <a:solidFill>
                  <a:schemeClr val="tx1"/>
                </a:solidFill>
                <a:latin typeface="Garamond Premr Pro" panose="02020402060506020403" pitchFamily="18" charset="0"/>
              </a:defRPr>
            </a:lvl4pPr>
            <a:lvl5pPr marL="2600919" indent="0">
              <a:buNone/>
              <a:defRPr sz="1800">
                <a:solidFill>
                  <a:schemeClr val="tx1"/>
                </a:solidFill>
                <a:latin typeface="Garamond Premr Pro" panose="02020402060506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1E3BDABE-1C43-4672-B0DC-47DBD2B087F3}"/>
              </a:ext>
            </a:extLst>
          </p:cNvPr>
          <p:cNvSpPr>
            <a:spLocks noGrp="1"/>
          </p:cNvSpPr>
          <p:nvPr>
            <p:ph type="ftr" sz="quarter" idx="13"/>
          </p:nvPr>
        </p:nvSpPr>
        <p:spPr>
          <a:xfrm>
            <a:off x="4308475" y="9243009"/>
            <a:ext cx="4387850" cy="187872"/>
          </a:xfrm>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174176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342900" indent="-342900">
              <a:buFont typeface="+mj-lt"/>
              <a:buAutoNum type="arabicPeriod"/>
              <a:defRPr>
                <a:solidFill>
                  <a:srgbClr val="00196E"/>
                </a:solidFill>
              </a:defRPr>
            </a:lvl1pPr>
          </a:lstStyle>
          <a:p>
            <a:r>
              <a:rPr lang="en-US" dirty="0"/>
              <a:t>Click to edit Master title style</a:t>
            </a:r>
          </a:p>
        </p:txBody>
      </p:sp>
      <p:sp>
        <p:nvSpPr>
          <p:cNvPr id="3" name="Content Placeholder 2"/>
          <p:cNvSpPr>
            <a:spLocks noGrp="1"/>
          </p:cNvSpPr>
          <p:nvPr>
            <p:ph idx="1"/>
          </p:nvPr>
        </p:nvSpPr>
        <p:spPr>
          <a:xfrm>
            <a:off x="464023" y="3289104"/>
            <a:ext cx="12050973" cy="5495910"/>
          </a:xfrm>
        </p:spPr>
        <p:txBody>
          <a:bodyPr/>
          <a:lstStyle>
            <a:lvl1pPr marL="0" indent="0">
              <a:buNone/>
              <a:defRPr sz="4000">
                <a:solidFill>
                  <a:schemeClr val="tx1"/>
                </a:solidFill>
                <a:latin typeface="Garamond Premr Pro" panose="02020402060506020403" pitchFamily="18" charset="0"/>
              </a:defRPr>
            </a:lvl1pPr>
            <a:lvl2pPr marL="650230" indent="0">
              <a:buNone/>
              <a:defRPr sz="3600">
                <a:solidFill>
                  <a:schemeClr val="tx1"/>
                </a:solidFill>
                <a:latin typeface="Garamond Premr Pro" panose="02020402060506020403" pitchFamily="18" charset="0"/>
              </a:defRPr>
            </a:lvl2pPr>
            <a:lvl3pPr marL="1300460" indent="0">
              <a:buNone/>
              <a:defRPr sz="3200">
                <a:solidFill>
                  <a:schemeClr val="tx1"/>
                </a:solidFill>
                <a:latin typeface="Garamond Premr Pro" panose="02020402060506020403" pitchFamily="18" charset="0"/>
              </a:defRPr>
            </a:lvl3pPr>
            <a:lvl4pPr marL="1950689" indent="0">
              <a:buNone/>
              <a:defRPr sz="2800">
                <a:solidFill>
                  <a:schemeClr val="tx1"/>
                </a:solidFill>
                <a:latin typeface="Garamond Premr Pro" panose="02020402060506020403" pitchFamily="18" charset="0"/>
              </a:defRPr>
            </a:lvl4pPr>
            <a:lvl5pPr marL="2600919" indent="0">
              <a:buNone/>
              <a:defRPr sz="2800">
                <a:solidFill>
                  <a:schemeClr val="tx1"/>
                </a:solidFill>
                <a:latin typeface="Garamond Premr Pro" panose="02020402060506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8EE945-983E-4037-A414-E04024184863}"/>
              </a:ext>
            </a:extLst>
          </p:cNvPr>
          <p:cNvSpPr>
            <a:spLocks noGrp="1"/>
          </p:cNvSpPr>
          <p:nvPr userDrawn="1"/>
        </p:nvSpPr>
        <p:spPr>
          <a:xfrm>
            <a:off x="3969225" y="9239477"/>
            <a:ext cx="7523274" cy="182704"/>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indent="0" fontAlgn="auto">
              <a:lnSpc>
                <a:spcPct val="100000"/>
              </a:lnSpc>
              <a:spcBef>
                <a:spcPts val="0"/>
              </a:spcBef>
              <a:spcAft>
                <a:spcPts val="0"/>
              </a:spcAft>
              <a:buClrTx/>
              <a:buSzTx/>
              <a:buFontTx/>
              <a:buNone/>
              <a:tabLst/>
            </a:pPr>
            <a:endParaRPr kumimoji="0" lang="en-US" sz="1100" b="0" i="0" u="none" strike="noStrike" cap="none" spc="5" normalizeH="0" baseline="0" dirty="0">
              <a:ln>
                <a:noFill/>
              </a:ln>
              <a:solidFill>
                <a:srgbClr val="00196E"/>
              </a:solidFill>
              <a:effectLst/>
              <a:uLnTx/>
              <a:uFillTx/>
              <a:latin typeface="Halyard Display"/>
            </a:endParaRP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3408" y="9234308"/>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rgbClr val="00196E"/>
                </a:solidFill>
                <a:effectLst/>
                <a:uLnTx/>
                <a:uFillTx/>
                <a:latin typeface="Halyard Display"/>
                <a:ea typeface="+mn-ea"/>
              </a:rPr>
              <a:t>Fulbright </a:t>
            </a:r>
            <a:r>
              <a:rPr kumimoji="0" sz="1100" b="0" i="0" u="none" strike="noStrike" kern="1200" cap="none" spc="0" normalizeH="0" baseline="0" noProof="0" dirty="0">
                <a:ln>
                  <a:noFill/>
                </a:ln>
                <a:solidFill>
                  <a:srgbClr val="00196E"/>
                </a:solidFill>
                <a:effectLst/>
                <a:uLnTx/>
                <a:uFillTx/>
                <a:latin typeface="Halyard Display"/>
                <a:ea typeface="+mn-ea"/>
              </a:rPr>
              <a:t>University</a:t>
            </a:r>
            <a:r>
              <a:rPr kumimoji="0" sz="1100" b="0" i="0" u="none" strike="noStrike" kern="1200" cap="none" spc="-70" normalizeH="0" baseline="0" noProof="0" dirty="0">
                <a:ln>
                  <a:noFill/>
                </a:ln>
                <a:solidFill>
                  <a:srgbClr val="00196E"/>
                </a:solidFill>
                <a:effectLst/>
                <a:uLnTx/>
                <a:uFillTx/>
                <a:latin typeface="Halyard Display"/>
                <a:ea typeface="+mn-ea"/>
              </a:rPr>
              <a:t> </a:t>
            </a:r>
            <a:r>
              <a:rPr kumimoji="0" sz="1100" b="0" i="0" u="none" strike="noStrike" kern="1200" cap="none" spc="5" normalizeH="0" baseline="0" noProof="0" dirty="0">
                <a:ln>
                  <a:noFill/>
                </a:ln>
                <a:solidFill>
                  <a:srgbClr val="00196E"/>
                </a:solidFill>
                <a:effectLst/>
                <a:uLnTx/>
                <a:uFillTx/>
                <a:latin typeface="Halyard Display"/>
                <a:ea typeface="+mn-ea"/>
              </a:rPr>
              <a:t>Vietnam</a:t>
            </a:r>
          </a:p>
        </p:txBody>
      </p:sp>
      <p:cxnSp>
        <p:nvCxnSpPr>
          <p:cNvPr id="12" name="Straight Connector 11">
            <a:extLst>
              <a:ext uri="{FF2B5EF4-FFF2-40B4-BE49-F238E27FC236}">
                <a16:creationId xmlns:a16="http://schemas.microsoft.com/office/drawing/2014/main" id="{E58C67C6-1BBA-4256-8083-4A5C689D0EB1}"/>
              </a:ext>
            </a:extLst>
          </p:cNvPr>
          <p:cNvCxnSpPr/>
          <p:nvPr userDrawn="1"/>
        </p:nvCxnSpPr>
        <p:spPr>
          <a:xfrm>
            <a:off x="459930" y="9176936"/>
            <a:ext cx="12084940" cy="0"/>
          </a:xfrm>
          <a:prstGeom prst="line">
            <a:avLst/>
          </a:prstGeom>
          <a:ln>
            <a:solidFill>
              <a:srgbClr val="00196E"/>
            </a:solidFill>
          </a:ln>
        </p:spPr>
        <p:style>
          <a:lnRef idx="1">
            <a:schemeClr val="accent1"/>
          </a:lnRef>
          <a:fillRef idx="0">
            <a:schemeClr val="accent1"/>
          </a:fillRef>
          <a:effectRef idx="0">
            <a:schemeClr val="accent1"/>
          </a:effectRef>
          <a:fontRef idx="minor">
            <a:schemeClr val="tx1"/>
          </a:fontRef>
        </p:style>
      </p:cxnSp>
      <p:sp>
        <p:nvSpPr>
          <p:cNvPr id="8" name="Slide Number Placeholder 6">
            <a:extLst>
              <a:ext uri="{FF2B5EF4-FFF2-40B4-BE49-F238E27FC236}">
                <a16:creationId xmlns:a16="http://schemas.microsoft.com/office/drawing/2014/main" id="{539C1CB4-CCC6-405E-9263-F4F091A9BC67}"/>
              </a:ext>
            </a:extLst>
          </p:cNvPr>
          <p:cNvSpPr>
            <a:spLocks noGrp="1"/>
          </p:cNvSpPr>
          <p:nvPr userDrawn="1"/>
        </p:nvSpPr>
        <p:spPr>
          <a:xfrm>
            <a:off x="11981827" y="9234308"/>
            <a:ext cx="569565" cy="1827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AA76F9-2A67-43EB-8012-254724D3CBCA}" type="slidenum">
              <a:rPr kumimoji="0" lang="en-US" sz="1100" b="0" i="0" u="none" strike="noStrike" kern="1200" cap="none" spc="5" normalizeH="0" baseline="0" smtClean="0">
                <a:ln>
                  <a:noFill/>
                </a:ln>
                <a:solidFill>
                  <a:srgbClr val="00196E"/>
                </a:solidFill>
                <a:effectLst/>
                <a:uLnTx/>
                <a:uFillTx/>
                <a:latin typeface="Halyard Display"/>
                <a:ea typeface="+mn-ea"/>
                <a:cs typeface="+mn-cs"/>
              </a:rPr>
              <a:pPr algn="r"/>
              <a:t>‹#›</a:t>
            </a:fld>
            <a:endParaRPr kumimoji="0" lang="en-US" sz="1100" b="0" i="0" u="none" strike="noStrike" kern="1200" cap="none" spc="5" normalizeH="0" baseline="0" dirty="0">
              <a:ln>
                <a:noFill/>
              </a:ln>
              <a:solidFill>
                <a:srgbClr val="00196E"/>
              </a:solidFill>
              <a:effectLst/>
              <a:uLnTx/>
              <a:uFillTx/>
              <a:latin typeface="Halyard Display"/>
              <a:ea typeface="+mn-ea"/>
              <a:cs typeface="+mn-cs"/>
            </a:endParaRPr>
          </a:p>
        </p:txBody>
      </p:sp>
      <p:sp>
        <p:nvSpPr>
          <p:cNvPr id="6" name="Text Placeholder 5">
            <a:extLst>
              <a:ext uri="{FF2B5EF4-FFF2-40B4-BE49-F238E27FC236}">
                <a16:creationId xmlns:a16="http://schemas.microsoft.com/office/drawing/2014/main" id="{CF1BEED6-47FC-4FCA-B4D6-BC382DBD6F8B}"/>
              </a:ext>
            </a:extLst>
          </p:cNvPr>
          <p:cNvSpPr>
            <a:spLocks noGrp="1"/>
          </p:cNvSpPr>
          <p:nvPr>
            <p:ph type="body" sz="quarter" idx="10"/>
          </p:nvPr>
        </p:nvSpPr>
        <p:spPr>
          <a:xfrm>
            <a:off x="454025" y="1023938"/>
            <a:ext cx="12096750" cy="804862"/>
          </a:xfrm>
        </p:spPr>
        <p:txBody>
          <a:bodyPr/>
          <a:lstStyle>
            <a:lvl1pPr marL="0" indent="0">
              <a:buNone/>
              <a:defRPr sz="5200" b="1">
                <a:latin typeface="Garamond Premr Pro" panose="02020402060506020403" pitchFamily="18" charset="0"/>
              </a:defRPr>
            </a:lvl1pPr>
          </a:lstStyle>
          <a:p>
            <a:pPr lvl="0"/>
            <a:endParaRPr lang="en-US" dirty="0"/>
          </a:p>
        </p:txBody>
      </p:sp>
      <p:sp>
        <p:nvSpPr>
          <p:cNvPr id="13" name="Text Placeholder 5">
            <a:extLst>
              <a:ext uri="{FF2B5EF4-FFF2-40B4-BE49-F238E27FC236}">
                <a16:creationId xmlns:a16="http://schemas.microsoft.com/office/drawing/2014/main" id="{CDC5ACC8-081B-4C82-BECC-1A2A393A6B23}"/>
              </a:ext>
            </a:extLst>
          </p:cNvPr>
          <p:cNvSpPr>
            <a:spLocks noGrp="1"/>
          </p:cNvSpPr>
          <p:nvPr>
            <p:ph type="body" sz="quarter" idx="11"/>
          </p:nvPr>
        </p:nvSpPr>
        <p:spPr>
          <a:xfrm>
            <a:off x="456297" y="1886024"/>
            <a:ext cx="12096750" cy="1403079"/>
          </a:xfrm>
        </p:spPr>
        <p:txBody>
          <a:bodyPr/>
          <a:lstStyle>
            <a:lvl1pPr marL="0" indent="0">
              <a:buNone/>
              <a:defRPr sz="5200" b="1">
                <a:solidFill>
                  <a:schemeClr val="tx1"/>
                </a:solidFill>
                <a:latin typeface="Garamond Premr Pro" panose="02020402060506020403" pitchFamily="18" charset="0"/>
              </a:defRPr>
            </a:lvl1pPr>
          </a:lstStyle>
          <a:p>
            <a:pPr lvl="0"/>
            <a:endParaRPr lang="en-US" dirty="0"/>
          </a:p>
        </p:txBody>
      </p:sp>
      <p:sp>
        <p:nvSpPr>
          <p:cNvPr id="4" name="Footer Placeholder 3">
            <a:extLst>
              <a:ext uri="{FF2B5EF4-FFF2-40B4-BE49-F238E27FC236}">
                <a16:creationId xmlns:a16="http://schemas.microsoft.com/office/drawing/2014/main" id="{B4EC8B31-96F6-422F-B3A8-A4E0FC89B810}"/>
              </a:ext>
            </a:extLst>
          </p:cNvPr>
          <p:cNvSpPr>
            <a:spLocks noGrp="1"/>
          </p:cNvSpPr>
          <p:nvPr>
            <p:ph type="ftr" sz="quarter" idx="12"/>
          </p:nvPr>
        </p:nvSpPr>
        <p:spPr>
          <a:xfrm>
            <a:off x="4308475" y="9243009"/>
            <a:ext cx="4387850" cy="187872"/>
          </a:xfrm>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42530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3E917810-E69C-47CB-BAFD-CFF19345B672}"/>
              </a:ext>
            </a:extLst>
          </p:cNvPr>
          <p:cNvSpPr/>
          <p:nvPr userDrawn="1"/>
        </p:nvSpPr>
        <p:spPr>
          <a:xfrm>
            <a:off x="0" y="0"/>
            <a:ext cx="13004800" cy="9753600"/>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 name="Title 1"/>
          <p:cNvSpPr>
            <a:spLocks noGrp="1"/>
          </p:cNvSpPr>
          <p:nvPr>
            <p:ph type="title"/>
          </p:nvPr>
        </p:nvSpPr>
        <p:spPr/>
        <p:txBody>
          <a:bodyPr/>
          <a:lstStyle>
            <a:lvl1pPr marL="342900" indent="-342900">
              <a:buFont typeface="+mj-lt"/>
              <a:buAutoNum type="arabicPeriod"/>
              <a:defRPr>
                <a:solidFill>
                  <a:schemeClr val="bg1"/>
                </a:solidFill>
              </a:defRPr>
            </a:lvl1pPr>
          </a:lstStyle>
          <a:p>
            <a:r>
              <a:rPr lang="en-US" dirty="0"/>
              <a:t>Click to edit Master title style</a:t>
            </a:r>
          </a:p>
        </p:txBody>
      </p:sp>
      <p:sp>
        <p:nvSpPr>
          <p:cNvPr id="11" name="object 7">
            <a:extLst>
              <a:ext uri="{FF2B5EF4-FFF2-40B4-BE49-F238E27FC236}">
                <a16:creationId xmlns:a16="http://schemas.microsoft.com/office/drawing/2014/main" id="{3C0E3D7C-8185-48BE-8DE4-404E3DE76F23}"/>
              </a:ext>
            </a:extLst>
          </p:cNvPr>
          <p:cNvSpPr txBox="1">
            <a:spLocks noGrp="1"/>
          </p:cNvSpPr>
          <p:nvPr userDrawn="1"/>
        </p:nvSpPr>
        <p:spPr>
          <a:xfrm>
            <a:off x="453408" y="9234308"/>
            <a:ext cx="2190314" cy="187872"/>
          </a:xfrm>
          <a:prstGeom prst="rect">
            <a:avLst/>
          </a:prstGeom>
        </p:spPr>
        <p:txBody>
          <a:bodyPr vert="horz" wrap="square" lIns="0" tIns="184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chemeClr val="bg1"/>
                </a:solidFill>
                <a:effectLst/>
                <a:uLnTx/>
                <a:uFillTx/>
                <a:latin typeface="Halyard Display"/>
                <a:ea typeface="+mn-ea"/>
              </a:rPr>
              <a:t>Fulbright </a:t>
            </a:r>
            <a:r>
              <a:rPr kumimoji="0" sz="1100" b="0" i="0" u="none" strike="noStrike" kern="1200" cap="none" spc="0" normalizeH="0" baseline="0" noProof="0" dirty="0">
                <a:ln>
                  <a:noFill/>
                </a:ln>
                <a:solidFill>
                  <a:schemeClr val="bg1"/>
                </a:solidFill>
                <a:effectLst/>
                <a:uLnTx/>
                <a:uFillTx/>
                <a:latin typeface="Halyard Display"/>
                <a:ea typeface="+mn-ea"/>
              </a:rPr>
              <a:t>University</a:t>
            </a:r>
            <a:r>
              <a:rPr kumimoji="0" sz="1100" b="0" i="0" u="none" strike="noStrike" kern="1200" cap="none" spc="-70" normalizeH="0" baseline="0" noProof="0" dirty="0">
                <a:ln>
                  <a:noFill/>
                </a:ln>
                <a:solidFill>
                  <a:schemeClr val="bg1"/>
                </a:solidFill>
                <a:effectLst/>
                <a:uLnTx/>
                <a:uFillTx/>
                <a:latin typeface="Halyard Display"/>
                <a:ea typeface="+mn-ea"/>
              </a:rPr>
              <a:t> </a:t>
            </a:r>
            <a:r>
              <a:rPr kumimoji="0" sz="1100" b="0" i="0" u="none" strike="noStrike" kern="1200" cap="none" spc="5" normalizeH="0" baseline="0" noProof="0" dirty="0">
                <a:ln>
                  <a:noFill/>
                </a:ln>
                <a:solidFill>
                  <a:schemeClr val="bg1"/>
                </a:solidFill>
                <a:effectLst/>
                <a:uLnTx/>
                <a:uFillTx/>
                <a:latin typeface="Halyard Display"/>
                <a:ea typeface="+mn-ea"/>
              </a:rPr>
              <a:t>Vietnam</a:t>
            </a:r>
          </a:p>
        </p:txBody>
      </p:sp>
      <p:sp>
        <p:nvSpPr>
          <p:cNvPr id="8" name="Slide Number Placeholder 6">
            <a:extLst>
              <a:ext uri="{FF2B5EF4-FFF2-40B4-BE49-F238E27FC236}">
                <a16:creationId xmlns:a16="http://schemas.microsoft.com/office/drawing/2014/main" id="{539C1CB4-CCC6-405E-9263-F4F091A9BC67}"/>
              </a:ext>
            </a:extLst>
          </p:cNvPr>
          <p:cNvSpPr>
            <a:spLocks noGrp="1"/>
          </p:cNvSpPr>
          <p:nvPr userDrawn="1"/>
        </p:nvSpPr>
        <p:spPr>
          <a:xfrm>
            <a:off x="11981827" y="9234308"/>
            <a:ext cx="569565" cy="1827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AA76F9-2A67-43EB-8012-254724D3CBCA}" type="slidenum">
              <a:rPr kumimoji="0" lang="en-US" sz="1100" b="0" i="0" u="none" strike="noStrike" kern="1200" cap="none" spc="5" normalizeH="0" baseline="0" smtClean="0">
                <a:ln>
                  <a:noFill/>
                </a:ln>
                <a:solidFill>
                  <a:schemeClr val="bg1"/>
                </a:solidFill>
                <a:effectLst/>
                <a:uLnTx/>
                <a:uFillTx/>
                <a:latin typeface="Halyard Display"/>
                <a:ea typeface="+mn-ea"/>
                <a:cs typeface="+mn-cs"/>
              </a:rPr>
              <a:pPr algn="r"/>
              <a:t>‹#›</a:t>
            </a:fld>
            <a:endParaRPr kumimoji="0" lang="en-US" sz="1100" b="0" i="0" u="none" strike="noStrike" kern="1200" cap="none" spc="5" normalizeH="0" baseline="0" dirty="0">
              <a:ln>
                <a:noFill/>
              </a:ln>
              <a:solidFill>
                <a:schemeClr val="bg1"/>
              </a:solidFill>
              <a:effectLst/>
              <a:uLnTx/>
              <a:uFillTx/>
              <a:latin typeface="Halyard Display"/>
              <a:ea typeface="+mn-ea"/>
              <a:cs typeface="+mn-cs"/>
            </a:endParaRPr>
          </a:p>
        </p:txBody>
      </p:sp>
      <p:sp>
        <p:nvSpPr>
          <p:cNvPr id="6" name="Text Placeholder 5">
            <a:extLst>
              <a:ext uri="{FF2B5EF4-FFF2-40B4-BE49-F238E27FC236}">
                <a16:creationId xmlns:a16="http://schemas.microsoft.com/office/drawing/2014/main" id="{CF1BEED6-47FC-4FCA-B4D6-BC382DBD6F8B}"/>
              </a:ext>
            </a:extLst>
          </p:cNvPr>
          <p:cNvSpPr>
            <a:spLocks noGrp="1"/>
          </p:cNvSpPr>
          <p:nvPr>
            <p:ph type="body" sz="quarter" idx="10"/>
          </p:nvPr>
        </p:nvSpPr>
        <p:spPr>
          <a:xfrm>
            <a:off x="454025" y="1023938"/>
            <a:ext cx="12096750" cy="804862"/>
          </a:xfrm>
        </p:spPr>
        <p:txBody>
          <a:bodyPr/>
          <a:lstStyle>
            <a:lvl1pPr marL="0" indent="0">
              <a:buNone/>
              <a:defRPr sz="5200" b="1">
                <a:solidFill>
                  <a:schemeClr val="bg1"/>
                </a:solidFill>
                <a:latin typeface="Garamond Premr Pro" panose="02020402060506020403" pitchFamily="18" charset="0"/>
              </a:defRPr>
            </a:lvl1pPr>
          </a:lstStyle>
          <a:p>
            <a:pPr lvl="0"/>
            <a:endParaRPr lang="en-US" dirty="0"/>
          </a:p>
        </p:txBody>
      </p:sp>
    </p:spTree>
    <p:extLst>
      <p:ext uri="{BB962C8B-B14F-4D97-AF65-F5344CB8AC3E}">
        <p14:creationId xmlns:p14="http://schemas.microsoft.com/office/powerpoint/2010/main" val="124448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023" y="519292"/>
            <a:ext cx="12050972" cy="299538"/>
          </a:xfrm>
          <a:prstGeom prst="rect">
            <a:avLst/>
          </a:prstGeom>
        </p:spPr>
        <p:txBody>
          <a:bodyPr vert="horz" lIns="91440" tIns="45720" rIns="91440" bIns="45720" rtlCol="0" anchor="ctr">
            <a:normAutofit/>
          </a:bodyPr>
          <a:lstStyle/>
          <a:p>
            <a:pPr marL="12700">
              <a:lnSpc>
                <a:spcPct val="100000"/>
              </a:lnSpc>
              <a:spcBef>
                <a:spcPts val="100"/>
              </a:spcBef>
            </a:pPr>
            <a:endParaRPr lang="en-US" sz="1500" dirty="0">
              <a:latin typeface="Halyard Display"/>
              <a:cs typeface="Halyard Display"/>
            </a:endParaRPr>
          </a:p>
        </p:txBody>
      </p:sp>
      <p:sp>
        <p:nvSpPr>
          <p:cNvPr id="3" name="Text Placeholder 2"/>
          <p:cNvSpPr>
            <a:spLocks noGrp="1"/>
          </p:cNvSpPr>
          <p:nvPr>
            <p:ph type="body" idx="1"/>
          </p:nvPr>
        </p:nvSpPr>
        <p:spPr>
          <a:xfrm>
            <a:off x="464023" y="1023582"/>
            <a:ext cx="12050973" cy="776143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bject 7">
            <a:extLst>
              <a:ext uri="{FF2B5EF4-FFF2-40B4-BE49-F238E27FC236}">
                <a16:creationId xmlns:a16="http://schemas.microsoft.com/office/drawing/2014/main" id="{3C0E3D7C-8185-48BE-8DE4-404E3DE76F23}"/>
              </a:ext>
            </a:extLst>
          </p:cNvPr>
          <p:cNvSpPr txBox="1">
            <a:spLocks noGrp="1"/>
          </p:cNvSpPr>
          <p:nvPr userDrawn="1"/>
        </p:nvSpPr>
        <p:spPr>
          <a:xfrm>
            <a:off x="430056" y="9340545"/>
            <a:ext cx="2190314" cy="187872"/>
          </a:xfrm>
          <a:prstGeom prst="rect">
            <a:avLst/>
          </a:prstGeom>
        </p:spPr>
        <p:txBody>
          <a:bodyPr vert="horz" wrap="square" lIns="0" tIns="18415" rIns="0" bIns="0" rtlCol="0" anchor="ctr">
            <a:spAutoFit/>
          </a:bodyPr>
          <a:lstStyle>
            <a:defPPr>
              <a:defRPr lang="en-US"/>
            </a:defPPr>
            <a:lvl1pPr marL="0" algn="l" defTabSz="914400" rtl="0" eaLnBrk="1" latinLnBrk="0" hangingPunct="1">
              <a:defRPr sz="1100" b="0" i="0" kern="1200">
                <a:solidFill>
                  <a:schemeClr val="bg1"/>
                </a:solidFill>
                <a:latin typeface="Halyard Display"/>
                <a:ea typeface="+mn-ea"/>
                <a:cs typeface="Halyard Display"/>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145"/>
              </a:spcBef>
              <a:spcAft>
                <a:spcPts val="0"/>
              </a:spcAft>
              <a:buClrTx/>
              <a:buSzTx/>
              <a:buFontTx/>
              <a:buNone/>
              <a:tabLst/>
              <a:defRPr/>
            </a:pPr>
            <a:r>
              <a:rPr kumimoji="0" sz="1100" b="0" i="0" u="none" strike="noStrike" kern="1200" cap="none" spc="-5" normalizeH="0" baseline="0" noProof="0" dirty="0">
                <a:ln>
                  <a:noFill/>
                </a:ln>
                <a:solidFill>
                  <a:srgbClr val="00196E"/>
                </a:solidFill>
                <a:effectLst/>
                <a:uLnTx/>
                <a:uFillTx/>
                <a:latin typeface="Halyard Display"/>
                <a:ea typeface="+mn-ea"/>
              </a:rPr>
              <a:t>Fulbright </a:t>
            </a:r>
            <a:r>
              <a:rPr kumimoji="0" sz="1100" b="0" i="0" u="none" strike="noStrike" kern="1200" cap="none" spc="0" normalizeH="0" baseline="0" noProof="0" dirty="0">
                <a:ln>
                  <a:noFill/>
                </a:ln>
                <a:solidFill>
                  <a:srgbClr val="00196E"/>
                </a:solidFill>
                <a:effectLst/>
                <a:uLnTx/>
                <a:uFillTx/>
                <a:latin typeface="Halyard Display"/>
                <a:ea typeface="+mn-ea"/>
              </a:rPr>
              <a:t>University</a:t>
            </a:r>
            <a:r>
              <a:rPr kumimoji="0" sz="1100" b="0" i="0" u="none" strike="noStrike" kern="1200" cap="none" spc="-70" normalizeH="0" baseline="0" noProof="0" dirty="0">
                <a:ln>
                  <a:noFill/>
                </a:ln>
                <a:solidFill>
                  <a:srgbClr val="00196E"/>
                </a:solidFill>
                <a:effectLst/>
                <a:uLnTx/>
                <a:uFillTx/>
                <a:latin typeface="Halyard Display"/>
                <a:ea typeface="+mn-ea"/>
              </a:rPr>
              <a:t> </a:t>
            </a:r>
            <a:r>
              <a:rPr kumimoji="0" sz="1100" b="0" i="0" u="none" strike="noStrike" kern="1200" cap="none" spc="5" normalizeH="0" baseline="0" noProof="0" dirty="0">
                <a:ln>
                  <a:noFill/>
                </a:ln>
                <a:solidFill>
                  <a:srgbClr val="00196E"/>
                </a:solidFill>
                <a:effectLst/>
                <a:uLnTx/>
                <a:uFillTx/>
                <a:latin typeface="Halyard Display"/>
                <a:ea typeface="+mn-ea"/>
              </a:rPr>
              <a:t>Vietnam</a:t>
            </a:r>
          </a:p>
        </p:txBody>
      </p:sp>
      <p:cxnSp>
        <p:nvCxnSpPr>
          <p:cNvPr id="12" name="Straight Connector 11">
            <a:extLst>
              <a:ext uri="{FF2B5EF4-FFF2-40B4-BE49-F238E27FC236}">
                <a16:creationId xmlns:a16="http://schemas.microsoft.com/office/drawing/2014/main" id="{E58C67C6-1BBA-4256-8083-4A5C689D0EB1}"/>
              </a:ext>
            </a:extLst>
          </p:cNvPr>
          <p:cNvCxnSpPr/>
          <p:nvPr userDrawn="1"/>
        </p:nvCxnSpPr>
        <p:spPr>
          <a:xfrm>
            <a:off x="430056" y="9258699"/>
            <a:ext cx="120849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3104309D-0892-4864-984B-F4A942B05150}"/>
              </a:ext>
            </a:extLst>
          </p:cNvPr>
          <p:cNvSpPr>
            <a:spLocks noGrp="1"/>
          </p:cNvSpPr>
          <p:nvPr>
            <p:ph type="ftr" sz="quarter" idx="3"/>
          </p:nvPr>
        </p:nvSpPr>
        <p:spPr>
          <a:xfrm>
            <a:off x="4308475" y="9340545"/>
            <a:ext cx="4387850" cy="187872"/>
          </a:xfrm>
          <a:prstGeom prst="rect">
            <a:avLst/>
          </a:prstGeom>
        </p:spPr>
        <p:txBody>
          <a:bodyPr vert="horz" wrap="square" lIns="0" tIns="18415" rIns="0" bIns="0" rtlCol="0" anchor="ctr">
            <a:spAutoFit/>
          </a:bodyPr>
          <a:lstStyle>
            <a:lvl1pPr>
              <a:defRPr kumimoji="0" lang="en-US" sz="1100" b="0" i="0" u="none" strike="noStrike" cap="none" spc="-5" normalizeH="0" baseline="0">
                <a:ln>
                  <a:noFill/>
                </a:ln>
                <a:solidFill>
                  <a:srgbClr val="00196E"/>
                </a:solidFill>
                <a:effectLst/>
                <a:uLnTx/>
                <a:uFillTx/>
                <a:latin typeface="Halyard Display"/>
                <a:cs typeface="Halyard Display"/>
              </a:defRPr>
            </a:lvl1p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2731198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85" r:id="rId5"/>
    <p:sldLayoutId id="2147483686" r:id="rId6"/>
    <p:sldLayoutId id="2147483687" r:id="rId7"/>
    <p:sldLayoutId id="2147483689" r:id="rId8"/>
    <p:sldLayoutId id="2147483688" r:id="rId9"/>
  </p:sldLayoutIdLst>
  <p:hf sldNum="0" hdr="0" dt="0"/>
  <p:txStyles>
    <p:titleStyle>
      <a:lvl1pPr algn="l" defTabSz="1300460" rtl="0" eaLnBrk="1" latinLnBrk="0" hangingPunct="1">
        <a:lnSpc>
          <a:spcPct val="90000"/>
        </a:lnSpc>
        <a:spcBef>
          <a:spcPct val="0"/>
        </a:spcBef>
        <a:buNone/>
        <a:defRPr sz="1500" kern="1200">
          <a:solidFill>
            <a:srgbClr val="00196E"/>
          </a:solidFill>
          <a:latin typeface="Halyard Display" pitchFamily="2" charset="0"/>
          <a:ea typeface="Halyard Display" pitchFamily="2" charset="0"/>
          <a:cs typeface="+mj-cs"/>
        </a:defRPr>
      </a:lvl1pPr>
    </p:titleStyle>
    <p:bodyStyle>
      <a:lvl1pPr marL="1143000" indent="-1143000" algn="l" defTabSz="1300460" rtl="0" eaLnBrk="1" latinLnBrk="0" hangingPunct="1">
        <a:lnSpc>
          <a:spcPct val="90000"/>
        </a:lnSpc>
        <a:spcBef>
          <a:spcPts val="1422"/>
        </a:spcBef>
        <a:buFont typeface="+mj-lt"/>
        <a:buAutoNum type="arabicPeriod"/>
        <a:defRPr sz="7200" kern="1200">
          <a:solidFill>
            <a:srgbClr val="00196E"/>
          </a:solidFill>
          <a:latin typeface="Halyard Display" pitchFamily="2" charset="0"/>
          <a:ea typeface="Halyard Display" pitchFamily="2" charset="0"/>
          <a:cs typeface="+mn-cs"/>
        </a:defRPr>
      </a:lvl1pPr>
      <a:lvl2pPr marL="1793230" indent="-1143000" algn="l" defTabSz="1300460" rtl="0" eaLnBrk="1" latinLnBrk="0" hangingPunct="1">
        <a:lnSpc>
          <a:spcPct val="90000"/>
        </a:lnSpc>
        <a:spcBef>
          <a:spcPts val="711"/>
        </a:spcBef>
        <a:buFont typeface="+mj-lt"/>
        <a:buAutoNum type="arabicPeriod"/>
        <a:defRPr sz="6600" kern="1200">
          <a:solidFill>
            <a:srgbClr val="00196E"/>
          </a:solidFill>
          <a:latin typeface="Halyard Display" pitchFamily="2" charset="0"/>
          <a:ea typeface="Halyard Display" pitchFamily="2" charset="0"/>
          <a:cs typeface="+mn-cs"/>
        </a:defRPr>
      </a:lvl2pPr>
      <a:lvl3pPr marL="2443460" indent="-1143000" algn="l" defTabSz="1300460" rtl="0" eaLnBrk="1" latinLnBrk="0" hangingPunct="1">
        <a:lnSpc>
          <a:spcPct val="90000"/>
        </a:lnSpc>
        <a:spcBef>
          <a:spcPts val="711"/>
        </a:spcBef>
        <a:buFont typeface="+mj-lt"/>
        <a:buAutoNum type="arabicPeriod"/>
        <a:defRPr sz="6000" kern="1200">
          <a:solidFill>
            <a:srgbClr val="00196E"/>
          </a:solidFill>
          <a:latin typeface="Halyard Display" pitchFamily="2" charset="0"/>
          <a:ea typeface="Halyard Display" pitchFamily="2" charset="0"/>
          <a:cs typeface="+mn-cs"/>
        </a:defRPr>
      </a:lvl3pPr>
      <a:lvl4pPr marL="2865089" indent="-914400" algn="l" defTabSz="1300460" rtl="0" eaLnBrk="1" latinLnBrk="0" hangingPunct="1">
        <a:lnSpc>
          <a:spcPct val="90000"/>
        </a:lnSpc>
        <a:spcBef>
          <a:spcPts val="711"/>
        </a:spcBef>
        <a:buFont typeface="+mj-lt"/>
        <a:buAutoNum type="arabicPeriod"/>
        <a:defRPr sz="5400" kern="1200">
          <a:solidFill>
            <a:srgbClr val="00196E"/>
          </a:solidFill>
          <a:latin typeface="Halyard Display" pitchFamily="2" charset="0"/>
          <a:ea typeface="Halyard Display" pitchFamily="2" charset="0"/>
          <a:cs typeface="+mn-cs"/>
        </a:defRPr>
      </a:lvl4pPr>
      <a:lvl5pPr marL="3515319" indent="-914400" algn="l" defTabSz="1300460" rtl="0" eaLnBrk="1" latinLnBrk="0" hangingPunct="1">
        <a:lnSpc>
          <a:spcPct val="90000"/>
        </a:lnSpc>
        <a:spcBef>
          <a:spcPts val="711"/>
        </a:spcBef>
        <a:buFont typeface="+mj-lt"/>
        <a:buAutoNum type="arabicPeriod"/>
        <a:defRPr sz="5400" kern="1200">
          <a:solidFill>
            <a:srgbClr val="00196E"/>
          </a:solidFill>
          <a:latin typeface="Halyard Display" pitchFamily="2" charset="0"/>
          <a:ea typeface="Halyard Display" pitchFamily="2" charset="0"/>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C95A-8CD9-47BC-A785-1AD78455E370}"/>
              </a:ext>
            </a:extLst>
          </p:cNvPr>
          <p:cNvSpPr>
            <a:spLocks noGrp="1"/>
          </p:cNvSpPr>
          <p:nvPr>
            <p:ph type="ctrTitle"/>
          </p:nvPr>
        </p:nvSpPr>
        <p:spPr>
          <a:xfrm>
            <a:off x="598552" y="8186738"/>
            <a:ext cx="8156765" cy="1215771"/>
          </a:xfrm>
        </p:spPr>
        <p:txBody>
          <a:bodyPr>
            <a:noAutofit/>
          </a:bodyPr>
          <a:lstStyle/>
          <a:p>
            <a:r>
              <a:rPr lang="en-US" sz="3600" b="1" dirty="0"/>
              <a:t>My Vision for Computing Education</a:t>
            </a:r>
            <a:br>
              <a:rPr lang="en-US" sz="3600" b="1" dirty="0"/>
            </a:br>
            <a:r>
              <a:rPr lang="en-US" sz="3600" dirty="0"/>
              <a:t>Research and Practice</a:t>
            </a:r>
          </a:p>
        </p:txBody>
      </p:sp>
      <p:sp>
        <p:nvSpPr>
          <p:cNvPr id="4" name="Date Placeholder 2">
            <a:extLst>
              <a:ext uri="{FF2B5EF4-FFF2-40B4-BE49-F238E27FC236}">
                <a16:creationId xmlns:a16="http://schemas.microsoft.com/office/drawing/2014/main" id="{D83C748E-7B28-5B44-AED9-D2514C8D1B36}"/>
              </a:ext>
            </a:extLst>
          </p:cNvPr>
          <p:cNvSpPr>
            <a:spLocks noGrp="1"/>
          </p:cNvSpPr>
          <p:nvPr>
            <p:ph type="dt" sz="half" idx="10"/>
          </p:nvPr>
        </p:nvSpPr>
        <p:spPr>
          <a:xfrm>
            <a:off x="10434918" y="8749553"/>
            <a:ext cx="2129176" cy="652955"/>
          </a:xfrm>
        </p:spPr>
        <p:txBody>
          <a:bodyPr/>
          <a:lstStyle/>
          <a:p>
            <a:pPr marL="12700" defTabSz="914400">
              <a:spcBef>
                <a:spcPts val="100"/>
              </a:spcBef>
            </a:pPr>
            <a:r>
              <a:rPr lang="en-US" sz="2000" b="1" dirty="0"/>
              <a:t>Sebastian </a:t>
            </a:r>
            <a:r>
              <a:rPr lang="en-US" sz="2000" b="1" dirty="0" err="1"/>
              <a:t>Dziallas</a:t>
            </a:r>
            <a:endParaRPr lang="en-US" sz="2000" b="1" dirty="0"/>
          </a:p>
          <a:p>
            <a:pPr marL="12700" defTabSz="914400">
              <a:spcBef>
                <a:spcPts val="100"/>
              </a:spcBef>
            </a:pPr>
            <a:r>
              <a:rPr lang="en-US" sz="2000" dirty="0"/>
              <a:t>June 9, 2020</a:t>
            </a:r>
          </a:p>
        </p:txBody>
      </p:sp>
    </p:spTree>
    <p:extLst>
      <p:ext uri="{BB962C8B-B14F-4D97-AF65-F5344CB8AC3E}">
        <p14:creationId xmlns:p14="http://schemas.microsoft.com/office/powerpoint/2010/main" val="81423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5442-64A6-4742-AAC1-1D570B24F235}"/>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396B6A14-64AA-7541-A581-88777E08317A}"/>
              </a:ext>
            </a:extLst>
          </p:cNvPr>
          <p:cNvSpPr>
            <a:spLocks noGrp="1"/>
          </p:cNvSpPr>
          <p:nvPr>
            <p:ph idx="1"/>
          </p:nvPr>
        </p:nvSpPr>
        <p:spPr/>
        <p:txBody>
          <a:bodyPr/>
          <a:lstStyle/>
          <a:p>
            <a:pPr marL="571500" indent="-571500">
              <a:buFont typeface="Arial" panose="020B0604020202020204" pitchFamily="34" charset="0"/>
              <a:buChar char="•"/>
            </a:pPr>
            <a:r>
              <a:rPr lang="en-VN" dirty="0"/>
              <a:t>Computing as a subject is moving from universities into schools.</a:t>
            </a:r>
          </a:p>
          <a:p>
            <a:pPr marL="1221730" lvl="1" indent="-571500">
              <a:buFont typeface="Arial" panose="020B0604020202020204" pitchFamily="34" charset="0"/>
              <a:buChar char="•"/>
            </a:pPr>
            <a:r>
              <a:rPr lang="en-VN" dirty="0"/>
              <a:t>But the number of computing teachers in Scotland is declining (Robertson, 2019).</a:t>
            </a:r>
          </a:p>
          <a:p>
            <a:pPr marL="571500" indent="-571500">
              <a:buFont typeface="Arial" panose="020B0604020202020204" pitchFamily="34" charset="0"/>
              <a:buChar char="•"/>
            </a:pPr>
            <a:r>
              <a:rPr lang="en-VN" dirty="0"/>
              <a:t>Connections between researchers and teachers are limited.</a:t>
            </a:r>
          </a:p>
          <a:p>
            <a:pPr marL="1221730" lvl="1" indent="-571500">
              <a:buFont typeface="Arial" panose="020B0604020202020204" pitchFamily="34" charset="0"/>
              <a:buChar char="•"/>
            </a:pPr>
            <a:r>
              <a:rPr lang="en-VN" dirty="0"/>
              <a:t>But there is a growing body of work on computational thinking and literacy.</a:t>
            </a:r>
          </a:p>
        </p:txBody>
      </p:sp>
      <p:sp>
        <p:nvSpPr>
          <p:cNvPr id="4" name="Text Placeholder 3">
            <a:extLst>
              <a:ext uri="{FF2B5EF4-FFF2-40B4-BE49-F238E27FC236}">
                <a16:creationId xmlns:a16="http://schemas.microsoft.com/office/drawing/2014/main" id="{4B9927F4-77ED-8447-BDA0-07C177077627}"/>
              </a:ext>
            </a:extLst>
          </p:cNvPr>
          <p:cNvSpPr>
            <a:spLocks noGrp="1"/>
          </p:cNvSpPr>
          <p:nvPr>
            <p:ph type="body" sz="quarter" idx="10"/>
          </p:nvPr>
        </p:nvSpPr>
        <p:spPr/>
        <p:txBody>
          <a:bodyPr/>
          <a:lstStyle/>
          <a:p>
            <a:r>
              <a:rPr lang="en-VN" dirty="0"/>
              <a:t>Computing in Schools</a:t>
            </a:r>
          </a:p>
        </p:txBody>
      </p:sp>
      <p:sp>
        <p:nvSpPr>
          <p:cNvPr id="5" name="Text Placeholder 4">
            <a:extLst>
              <a:ext uri="{FF2B5EF4-FFF2-40B4-BE49-F238E27FC236}">
                <a16:creationId xmlns:a16="http://schemas.microsoft.com/office/drawing/2014/main" id="{6F78D575-8A05-5941-8100-693093DDF98D}"/>
              </a:ext>
            </a:extLst>
          </p:cNvPr>
          <p:cNvSpPr>
            <a:spLocks noGrp="1"/>
          </p:cNvSpPr>
          <p:nvPr>
            <p:ph type="body" sz="quarter" idx="11"/>
          </p:nvPr>
        </p:nvSpPr>
        <p:spPr/>
        <p:txBody>
          <a:bodyPr/>
          <a:lstStyle/>
          <a:p>
            <a:r>
              <a:rPr lang="en-VN" dirty="0"/>
              <a:t>“From Specialist to Mainstream Subject…”</a:t>
            </a:r>
          </a:p>
          <a:p>
            <a:endParaRPr lang="en-VN" dirty="0"/>
          </a:p>
        </p:txBody>
      </p:sp>
      <p:sp>
        <p:nvSpPr>
          <p:cNvPr id="7" name="Footer Placeholder 6">
            <a:extLst>
              <a:ext uri="{FF2B5EF4-FFF2-40B4-BE49-F238E27FC236}">
                <a16:creationId xmlns:a16="http://schemas.microsoft.com/office/drawing/2014/main" id="{FFC85069-1814-7742-823F-B63B233E27F0}"/>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424246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EF2E-E6E1-5443-93BA-2DF7D3F74D97}"/>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C52F748-E05E-1446-BEA4-0B029FFC54AB}"/>
              </a:ext>
            </a:extLst>
          </p:cNvPr>
          <p:cNvSpPr>
            <a:spLocks noGrp="1"/>
          </p:cNvSpPr>
          <p:nvPr>
            <p:ph idx="1"/>
          </p:nvPr>
        </p:nvSpPr>
        <p:spPr>
          <a:xfrm>
            <a:off x="464024" y="3562081"/>
            <a:ext cx="7731709" cy="4536434"/>
          </a:xfrm>
        </p:spPr>
        <p:txBody>
          <a:bodyPr/>
          <a:lstStyle/>
          <a:p>
            <a:r>
              <a:rPr lang="en-US" dirty="0"/>
              <a:t>“We need large-scale, longitudinal comparison of teaching, learning, and assessment of computational thinking across schools, cultures, and age groups. We then need continuous professional development for teachers and resources to be developed based on the research.”</a:t>
            </a:r>
            <a:r>
              <a:rPr lang="en-VN" dirty="0"/>
              <a:t> (Curzon, Bell, Waite, Dorling, 2019)</a:t>
            </a:r>
          </a:p>
        </p:txBody>
      </p:sp>
      <p:sp>
        <p:nvSpPr>
          <p:cNvPr id="4" name="Text Placeholder 3">
            <a:extLst>
              <a:ext uri="{FF2B5EF4-FFF2-40B4-BE49-F238E27FC236}">
                <a16:creationId xmlns:a16="http://schemas.microsoft.com/office/drawing/2014/main" id="{6931A776-A2DD-AF41-BE18-4BB06F2D356B}"/>
              </a:ext>
            </a:extLst>
          </p:cNvPr>
          <p:cNvSpPr>
            <a:spLocks noGrp="1"/>
          </p:cNvSpPr>
          <p:nvPr>
            <p:ph type="body" sz="quarter" idx="10"/>
          </p:nvPr>
        </p:nvSpPr>
        <p:spPr/>
        <p:txBody>
          <a:bodyPr/>
          <a:lstStyle/>
          <a:p>
            <a:r>
              <a:rPr lang="en-VN" dirty="0"/>
              <a:t>Computing in Schools</a:t>
            </a:r>
          </a:p>
        </p:txBody>
      </p:sp>
      <p:sp>
        <p:nvSpPr>
          <p:cNvPr id="5" name="Text Placeholder 4">
            <a:extLst>
              <a:ext uri="{FF2B5EF4-FFF2-40B4-BE49-F238E27FC236}">
                <a16:creationId xmlns:a16="http://schemas.microsoft.com/office/drawing/2014/main" id="{5869E433-4B7A-EB47-8092-4B4630BB3CFA}"/>
              </a:ext>
            </a:extLst>
          </p:cNvPr>
          <p:cNvSpPr>
            <a:spLocks noGrp="1"/>
          </p:cNvSpPr>
          <p:nvPr>
            <p:ph type="body" sz="quarter" idx="11"/>
          </p:nvPr>
        </p:nvSpPr>
        <p:spPr/>
        <p:txBody>
          <a:bodyPr/>
          <a:lstStyle/>
          <a:p>
            <a:r>
              <a:rPr lang="en-VN" dirty="0"/>
              <a:t>Computational Thinking</a:t>
            </a:r>
          </a:p>
        </p:txBody>
      </p:sp>
      <p:sp>
        <p:nvSpPr>
          <p:cNvPr id="6" name="Footer Placeholder 5">
            <a:extLst>
              <a:ext uri="{FF2B5EF4-FFF2-40B4-BE49-F238E27FC236}">
                <a16:creationId xmlns:a16="http://schemas.microsoft.com/office/drawing/2014/main" id="{1A09B463-3E02-8344-B8ED-6D4FBCBD9E10}"/>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pic>
        <p:nvPicPr>
          <p:cNvPr id="8" name="Picture 7">
            <a:extLst>
              <a:ext uri="{FF2B5EF4-FFF2-40B4-BE49-F238E27FC236}">
                <a16:creationId xmlns:a16="http://schemas.microsoft.com/office/drawing/2014/main" id="{AD62E1DF-6C93-DF4D-BF7E-522E00BDD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599" y="3562080"/>
            <a:ext cx="3015395" cy="4536434"/>
          </a:xfrm>
          <a:prstGeom prst="rect">
            <a:avLst/>
          </a:prstGeom>
        </p:spPr>
      </p:pic>
    </p:spTree>
    <p:extLst>
      <p:ext uri="{BB962C8B-B14F-4D97-AF65-F5344CB8AC3E}">
        <p14:creationId xmlns:p14="http://schemas.microsoft.com/office/powerpoint/2010/main" val="167672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EF2E-E6E1-5443-93BA-2DF7D3F74D97}"/>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1C52F748-E05E-1446-BEA4-0B029FFC54AB}"/>
              </a:ext>
            </a:extLst>
          </p:cNvPr>
          <p:cNvSpPr>
            <a:spLocks noGrp="1"/>
          </p:cNvSpPr>
          <p:nvPr>
            <p:ph idx="1"/>
          </p:nvPr>
        </p:nvSpPr>
        <p:spPr>
          <a:xfrm>
            <a:off x="464024" y="3562080"/>
            <a:ext cx="8036510" cy="5222933"/>
          </a:xfrm>
        </p:spPr>
        <p:txBody>
          <a:bodyPr/>
          <a:lstStyle/>
          <a:p>
            <a:r>
              <a:rPr lang="en-US" dirty="0"/>
              <a:t>“We need large-scale, </a:t>
            </a:r>
            <a:r>
              <a:rPr lang="en-US" b="1" dirty="0"/>
              <a:t>longitudinal comparison </a:t>
            </a:r>
            <a:r>
              <a:rPr lang="en-US" dirty="0"/>
              <a:t>of teaching, learning, and assessment of computational thinking across schools, cultures, and age groups. We then need continuous </a:t>
            </a:r>
            <a:r>
              <a:rPr lang="en-US" b="1" dirty="0"/>
              <a:t>professional development </a:t>
            </a:r>
            <a:r>
              <a:rPr lang="en-US" dirty="0"/>
              <a:t>for teachers and resources to be developed based on the research.”</a:t>
            </a:r>
            <a:r>
              <a:rPr lang="en-VN" dirty="0"/>
              <a:t> (Curzon, Bell, Waite, Dorling, 2019)</a:t>
            </a:r>
          </a:p>
        </p:txBody>
      </p:sp>
      <p:sp>
        <p:nvSpPr>
          <p:cNvPr id="4" name="Text Placeholder 3">
            <a:extLst>
              <a:ext uri="{FF2B5EF4-FFF2-40B4-BE49-F238E27FC236}">
                <a16:creationId xmlns:a16="http://schemas.microsoft.com/office/drawing/2014/main" id="{6931A776-A2DD-AF41-BE18-4BB06F2D356B}"/>
              </a:ext>
            </a:extLst>
          </p:cNvPr>
          <p:cNvSpPr>
            <a:spLocks noGrp="1"/>
          </p:cNvSpPr>
          <p:nvPr>
            <p:ph type="body" sz="quarter" idx="10"/>
          </p:nvPr>
        </p:nvSpPr>
        <p:spPr/>
        <p:txBody>
          <a:bodyPr/>
          <a:lstStyle/>
          <a:p>
            <a:r>
              <a:rPr lang="en-VN" dirty="0"/>
              <a:t>Computing in Schools</a:t>
            </a:r>
          </a:p>
        </p:txBody>
      </p:sp>
      <p:sp>
        <p:nvSpPr>
          <p:cNvPr id="5" name="Text Placeholder 4">
            <a:extLst>
              <a:ext uri="{FF2B5EF4-FFF2-40B4-BE49-F238E27FC236}">
                <a16:creationId xmlns:a16="http://schemas.microsoft.com/office/drawing/2014/main" id="{5869E433-4B7A-EB47-8092-4B4630BB3CFA}"/>
              </a:ext>
            </a:extLst>
          </p:cNvPr>
          <p:cNvSpPr>
            <a:spLocks noGrp="1"/>
          </p:cNvSpPr>
          <p:nvPr>
            <p:ph type="body" sz="quarter" idx="11"/>
          </p:nvPr>
        </p:nvSpPr>
        <p:spPr/>
        <p:txBody>
          <a:bodyPr/>
          <a:lstStyle/>
          <a:p>
            <a:r>
              <a:rPr lang="en-VN" dirty="0"/>
              <a:t>Computational Thinking</a:t>
            </a:r>
          </a:p>
        </p:txBody>
      </p:sp>
      <p:sp>
        <p:nvSpPr>
          <p:cNvPr id="6" name="Footer Placeholder 5">
            <a:extLst>
              <a:ext uri="{FF2B5EF4-FFF2-40B4-BE49-F238E27FC236}">
                <a16:creationId xmlns:a16="http://schemas.microsoft.com/office/drawing/2014/main" id="{1A09B463-3E02-8344-B8ED-6D4FBCBD9E10}"/>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pic>
        <p:nvPicPr>
          <p:cNvPr id="7" name="Picture 6">
            <a:extLst>
              <a:ext uri="{FF2B5EF4-FFF2-40B4-BE49-F238E27FC236}">
                <a16:creationId xmlns:a16="http://schemas.microsoft.com/office/drawing/2014/main" id="{E698C5A8-0627-454F-8219-8EB6AEB43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599" y="3562080"/>
            <a:ext cx="3015395" cy="4536434"/>
          </a:xfrm>
          <a:prstGeom prst="rect">
            <a:avLst/>
          </a:prstGeom>
        </p:spPr>
      </p:pic>
    </p:spTree>
    <p:extLst>
      <p:ext uri="{BB962C8B-B14F-4D97-AF65-F5344CB8AC3E}">
        <p14:creationId xmlns:p14="http://schemas.microsoft.com/office/powerpoint/2010/main" val="453205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74440-8F24-0F42-9550-DCD657F91BBB}"/>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D4666FCD-DA38-C04A-8597-9E2F8DFD102B}"/>
              </a:ext>
            </a:extLst>
          </p:cNvPr>
          <p:cNvSpPr>
            <a:spLocks noGrp="1"/>
          </p:cNvSpPr>
          <p:nvPr>
            <p:ph idx="1"/>
          </p:nvPr>
        </p:nvSpPr>
        <p:spPr/>
        <p:txBody>
          <a:bodyPr/>
          <a:lstStyle/>
          <a:p>
            <a:r>
              <a:rPr lang="en-US" dirty="0"/>
              <a:t>“Given the increasing impact of data and computing in our society, understanding the long-term impact of the subject on the curriculum and on pupils is essential.” (Royal Society, 2017)</a:t>
            </a:r>
          </a:p>
          <a:p>
            <a:r>
              <a:rPr lang="en-US" i="1" dirty="0"/>
              <a:t>My prior work has been looking at “the long-term impact of the subject on the curriculum and on” university graduates.</a:t>
            </a:r>
          </a:p>
        </p:txBody>
      </p:sp>
      <p:sp>
        <p:nvSpPr>
          <p:cNvPr id="4" name="Text Placeholder 3">
            <a:extLst>
              <a:ext uri="{FF2B5EF4-FFF2-40B4-BE49-F238E27FC236}">
                <a16:creationId xmlns:a16="http://schemas.microsoft.com/office/drawing/2014/main" id="{CCDDEF07-F6F4-4D4F-800F-3C6B7CEDC67C}"/>
              </a:ext>
            </a:extLst>
          </p:cNvPr>
          <p:cNvSpPr>
            <a:spLocks noGrp="1"/>
          </p:cNvSpPr>
          <p:nvPr>
            <p:ph type="body" sz="quarter" idx="10"/>
          </p:nvPr>
        </p:nvSpPr>
        <p:spPr/>
        <p:txBody>
          <a:bodyPr/>
          <a:lstStyle/>
          <a:p>
            <a:r>
              <a:rPr lang="en-VN" dirty="0"/>
              <a:t>Computing in Schools</a:t>
            </a:r>
          </a:p>
        </p:txBody>
      </p:sp>
      <p:sp>
        <p:nvSpPr>
          <p:cNvPr id="5" name="Text Placeholder 4">
            <a:extLst>
              <a:ext uri="{FF2B5EF4-FFF2-40B4-BE49-F238E27FC236}">
                <a16:creationId xmlns:a16="http://schemas.microsoft.com/office/drawing/2014/main" id="{9FF48DAC-AFD8-A349-9F5E-9E1477C6344C}"/>
              </a:ext>
            </a:extLst>
          </p:cNvPr>
          <p:cNvSpPr>
            <a:spLocks noGrp="1"/>
          </p:cNvSpPr>
          <p:nvPr>
            <p:ph type="body" sz="quarter" idx="11"/>
          </p:nvPr>
        </p:nvSpPr>
        <p:spPr/>
        <p:txBody>
          <a:bodyPr/>
          <a:lstStyle/>
          <a:p>
            <a:r>
              <a:rPr lang="en-VN" dirty="0"/>
              <a:t>Longitudinal Comparisons</a:t>
            </a:r>
          </a:p>
        </p:txBody>
      </p:sp>
      <p:sp>
        <p:nvSpPr>
          <p:cNvPr id="6" name="Footer Placeholder 5">
            <a:extLst>
              <a:ext uri="{FF2B5EF4-FFF2-40B4-BE49-F238E27FC236}">
                <a16:creationId xmlns:a16="http://schemas.microsoft.com/office/drawing/2014/main" id="{B4A27AE3-D2DA-6041-9FC6-5CD3E1958A7A}"/>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pic>
        <p:nvPicPr>
          <p:cNvPr id="8" name="Picture 7">
            <a:extLst>
              <a:ext uri="{FF2B5EF4-FFF2-40B4-BE49-F238E27FC236}">
                <a16:creationId xmlns:a16="http://schemas.microsoft.com/office/drawing/2014/main" id="{E11E8A69-B0E5-284B-B8A1-4B9704A2B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04" y="7262527"/>
            <a:ext cx="3088890" cy="1522486"/>
          </a:xfrm>
          <a:prstGeom prst="rect">
            <a:avLst/>
          </a:prstGeom>
        </p:spPr>
      </p:pic>
    </p:spTree>
    <p:extLst>
      <p:ext uri="{BB962C8B-B14F-4D97-AF65-F5344CB8AC3E}">
        <p14:creationId xmlns:p14="http://schemas.microsoft.com/office/powerpoint/2010/main" val="52238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F64A-FF95-1349-AD05-3EEAF7D08BDF}"/>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88830608-0FA6-0045-B2D2-D8B898965C31}"/>
              </a:ext>
            </a:extLst>
          </p:cNvPr>
          <p:cNvSpPr>
            <a:spLocks noGrp="1"/>
          </p:cNvSpPr>
          <p:nvPr>
            <p:ph idx="1"/>
          </p:nvPr>
        </p:nvSpPr>
        <p:spPr/>
        <p:txBody>
          <a:bodyPr/>
          <a:lstStyle/>
          <a:p>
            <a:pPr marL="571500" indent="-571500">
              <a:buFont typeface="Arial" panose="020B0604020202020204" pitchFamily="34" charset="0"/>
              <a:buChar char="•"/>
            </a:pPr>
            <a:r>
              <a:rPr lang="en-US" dirty="0"/>
              <a:t>Educators rarely deliberately search for sources to change their practice and most changes occur either because of personal interactions with other educators or without any outside influence at all (Fincher et al., 2012).</a:t>
            </a:r>
          </a:p>
          <a:p>
            <a:pPr marL="571500" indent="-571500">
              <a:buFont typeface="Arial" panose="020B0604020202020204" pitchFamily="34" charset="0"/>
              <a:buChar char="•"/>
            </a:pPr>
            <a:r>
              <a:rPr lang="en-US" dirty="0"/>
              <a:t>Pedagogical content knowledge is “a narrative way of knowing” and “narratives serve as a way of explaining that understanding to others.” (</a:t>
            </a:r>
            <a:r>
              <a:rPr lang="en-US" dirty="0" err="1"/>
              <a:t>Gudmundsdottir</a:t>
            </a:r>
            <a:r>
              <a:rPr lang="en-US" dirty="0"/>
              <a:t>, 1991)</a:t>
            </a:r>
          </a:p>
        </p:txBody>
      </p:sp>
      <p:sp>
        <p:nvSpPr>
          <p:cNvPr id="4" name="Text Placeholder 3">
            <a:extLst>
              <a:ext uri="{FF2B5EF4-FFF2-40B4-BE49-F238E27FC236}">
                <a16:creationId xmlns:a16="http://schemas.microsoft.com/office/drawing/2014/main" id="{05F6B20F-1C3F-2F49-9452-C6325108032A}"/>
              </a:ext>
            </a:extLst>
          </p:cNvPr>
          <p:cNvSpPr>
            <a:spLocks noGrp="1"/>
          </p:cNvSpPr>
          <p:nvPr>
            <p:ph type="body" sz="quarter" idx="10"/>
          </p:nvPr>
        </p:nvSpPr>
        <p:spPr/>
        <p:txBody>
          <a:bodyPr/>
          <a:lstStyle/>
          <a:p>
            <a:r>
              <a:rPr lang="en-VN" dirty="0"/>
              <a:t>Computing in Schools</a:t>
            </a:r>
          </a:p>
        </p:txBody>
      </p:sp>
      <p:sp>
        <p:nvSpPr>
          <p:cNvPr id="5" name="Text Placeholder 4">
            <a:extLst>
              <a:ext uri="{FF2B5EF4-FFF2-40B4-BE49-F238E27FC236}">
                <a16:creationId xmlns:a16="http://schemas.microsoft.com/office/drawing/2014/main" id="{F7463A8D-B141-C747-A88E-A3A9EB16FE48}"/>
              </a:ext>
            </a:extLst>
          </p:cNvPr>
          <p:cNvSpPr>
            <a:spLocks noGrp="1"/>
          </p:cNvSpPr>
          <p:nvPr>
            <p:ph type="body" sz="quarter" idx="11"/>
          </p:nvPr>
        </p:nvSpPr>
        <p:spPr/>
        <p:txBody>
          <a:bodyPr/>
          <a:lstStyle/>
          <a:p>
            <a:r>
              <a:rPr lang="en-VN" dirty="0"/>
              <a:t>Professional Development</a:t>
            </a:r>
          </a:p>
        </p:txBody>
      </p:sp>
      <p:sp>
        <p:nvSpPr>
          <p:cNvPr id="6" name="Footer Placeholder 5">
            <a:extLst>
              <a:ext uri="{FF2B5EF4-FFF2-40B4-BE49-F238E27FC236}">
                <a16:creationId xmlns:a16="http://schemas.microsoft.com/office/drawing/2014/main" id="{7BFAF666-BAC5-F941-AD4A-5698567E6656}"/>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288159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AA915-0075-8F41-96E9-7F12AED86325}"/>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7C288ABA-30CC-F24F-AF93-697F725228ED}"/>
              </a:ext>
            </a:extLst>
          </p:cNvPr>
          <p:cNvSpPr>
            <a:spLocks noGrp="1"/>
          </p:cNvSpPr>
          <p:nvPr>
            <p:ph idx="1"/>
          </p:nvPr>
        </p:nvSpPr>
        <p:spPr>
          <a:xfrm>
            <a:off x="5063066" y="3506729"/>
            <a:ext cx="7409911" cy="5222933"/>
          </a:xfrm>
        </p:spPr>
        <p:txBody>
          <a:bodyPr/>
          <a:lstStyle/>
          <a:p>
            <a:r>
              <a:rPr lang="en-VN" i="1" dirty="0"/>
              <a:t>What stories do computing education teachers tell, both about their practice and in their classes?</a:t>
            </a:r>
          </a:p>
          <a:p>
            <a:endParaRPr lang="en-VN" dirty="0"/>
          </a:p>
          <a:p>
            <a:endParaRPr lang="en-VN" dirty="0"/>
          </a:p>
        </p:txBody>
      </p:sp>
      <p:sp>
        <p:nvSpPr>
          <p:cNvPr id="4" name="Text Placeholder 3">
            <a:extLst>
              <a:ext uri="{FF2B5EF4-FFF2-40B4-BE49-F238E27FC236}">
                <a16:creationId xmlns:a16="http://schemas.microsoft.com/office/drawing/2014/main" id="{7B654508-563C-6144-8E58-A758C94249DA}"/>
              </a:ext>
            </a:extLst>
          </p:cNvPr>
          <p:cNvSpPr>
            <a:spLocks noGrp="1"/>
          </p:cNvSpPr>
          <p:nvPr>
            <p:ph type="body" sz="quarter" idx="10"/>
          </p:nvPr>
        </p:nvSpPr>
        <p:spPr/>
        <p:txBody>
          <a:bodyPr/>
          <a:lstStyle/>
          <a:p>
            <a:r>
              <a:rPr lang="en-VN" dirty="0"/>
              <a:t>Computing in Schools</a:t>
            </a:r>
          </a:p>
        </p:txBody>
      </p:sp>
      <p:sp>
        <p:nvSpPr>
          <p:cNvPr id="5" name="Text Placeholder 4">
            <a:extLst>
              <a:ext uri="{FF2B5EF4-FFF2-40B4-BE49-F238E27FC236}">
                <a16:creationId xmlns:a16="http://schemas.microsoft.com/office/drawing/2014/main" id="{36C8E64B-E70B-B346-A0C3-FB7399FB9E07}"/>
              </a:ext>
            </a:extLst>
          </p:cNvPr>
          <p:cNvSpPr>
            <a:spLocks noGrp="1"/>
          </p:cNvSpPr>
          <p:nvPr>
            <p:ph type="body" sz="quarter" idx="11"/>
          </p:nvPr>
        </p:nvSpPr>
        <p:spPr/>
        <p:txBody>
          <a:bodyPr/>
          <a:lstStyle/>
          <a:p>
            <a:r>
              <a:rPr lang="en-VN" dirty="0"/>
              <a:t>Sharing Practice</a:t>
            </a:r>
          </a:p>
        </p:txBody>
      </p:sp>
      <p:sp>
        <p:nvSpPr>
          <p:cNvPr id="6" name="Footer Placeholder 5">
            <a:extLst>
              <a:ext uri="{FF2B5EF4-FFF2-40B4-BE49-F238E27FC236}">
                <a16:creationId xmlns:a16="http://schemas.microsoft.com/office/drawing/2014/main" id="{B9E44316-2412-7849-B428-906FCE98F5BC}"/>
              </a:ext>
            </a:extLst>
          </p:cNvPr>
          <p:cNvSpPr>
            <a:spLocks noGrp="1"/>
          </p:cNvSpPr>
          <p:nvPr>
            <p:ph type="ftr" sz="quarter" idx="12"/>
          </p:nvPr>
        </p:nvSpPr>
        <p:spPr/>
        <p:txBody>
          <a:bodyPr/>
          <a:lstStyle/>
          <a:p>
            <a:pPr marL="12700" defTabSz="914400">
              <a:spcBef>
                <a:spcPts val="145"/>
              </a:spcBef>
            </a:pPr>
            <a:r>
              <a:rPr lang="en-US" dirty="0"/>
              <a:t>My Vision for Computing Education</a:t>
            </a:r>
          </a:p>
        </p:txBody>
      </p:sp>
      <p:pic>
        <p:nvPicPr>
          <p:cNvPr id="8" name="Picture 7">
            <a:extLst>
              <a:ext uri="{FF2B5EF4-FFF2-40B4-BE49-F238E27FC236}">
                <a16:creationId xmlns:a16="http://schemas.microsoft.com/office/drawing/2014/main" id="{39E0214F-4797-1847-8EB2-C58663A006FA}"/>
              </a:ext>
            </a:extLst>
          </p:cNvPr>
          <p:cNvPicPr>
            <a:picLocks noChangeAspect="1"/>
          </p:cNvPicPr>
          <p:nvPr/>
        </p:nvPicPr>
        <p:blipFill rotWithShape="1">
          <a:blip r:embed="rId3">
            <a:extLst>
              <a:ext uri="{28A0092B-C50C-407E-A947-70E740481C1C}">
                <a14:useLocalDpi xmlns:a14="http://schemas.microsoft.com/office/drawing/2010/main" val="0"/>
              </a:ext>
            </a:extLst>
          </a:blip>
          <a:srcRect l="630"/>
          <a:stretch/>
        </p:blipFill>
        <p:spPr>
          <a:xfrm>
            <a:off x="464023" y="3506729"/>
            <a:ext cx="4192644" cy="5416394"/>
          </a:xfrm>
          <a:prstGeom prst="rect">
            <a:avLst/>
          </a:prstGeom>
        </p:spPr>
      </p:pic>
    </p:spTree>
    <p:extLst>
      <p:ext uri="{BB962C8B-B14F-4D97-AF65-F5344CB8AC3E}">
        <p14:creationId xmlns:p14="http://schemas.microsoft.com/office/powerpoint/2010/main" val="5593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9621-9038-F147-91F0-6C83D8F0D316}"/>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9E9F581F-66E2-6940-AD5E-D572A4DB2F06}"/>
              </a:ext>
            </a:extLst>
          </p:cNvPr>
          <p:cNvSpPr>
            <a:spLocks noGrp="1"/>
          </p:cNvSpPr>
          <p:nvPr>
            <p:ph idx="1"/>
          </p:nvPr>
        </p:nvSpPr>
        <p:spPr/>
        <p:txBody>
          <a:bodyPr/>
          <a:lstStyle/>
          <a:p>
            <a:r>
              <a:rPr lang="en-VN" dirty="0"/>
              <a:t>There is growing interest in computing education research in the UK.</a:t>
            </a:r>
          </a:p>
          <a:p>
            <a:endParaRPr lang="en-VN" dirty="0"/>
          </a:p>
          <a:p>
            <a:endParaRPr lang="en-VN" dirty="0"/>
          </a:p>
          <a:p>
            <a:endParaRPr lang="en-VN" dirty="0"/>
          </a:p>
          <a:p>
            <a:endParaRPr lang="en-VN" dirty="0"/>
          </a:p>
          <a:p>
            <a:r>
              <a:rPr lang="en-US" i="1" dirty="0"/>
              <a:t>I am particularly interested in initiatives that help to build capacity in computing education research in the UK.</a:t>
            </a:r>
            <a:endParaRPr lang="en-VN" i="1" dirty="0"/>
          </a:p>
        </p:txBody>
      </p:sp>
      <p:sp>
        <p:nvSpPr>
          <p:cNvPr id="4" name="Text Placeholder 3">
            <a:extLst>
              <a:ext uri="{FF2B5EF4-FFF2-40B4-BE49-F238E27FC236}">
                <a16:creationId xmlns:a16="http://schemas.microsoft.com/office/drawing/2014/main" id="{56524C22-451A-D440-8E9A-D3B5F1C8F65E}"/>
              </a:ext>
            </a:extLst>
          </p:cNvPr>
          <p:cNvSpPr>
            <a:spLocks noGrp="1"/>
          </p:cNvSpPr>
          <p:nvPr>
            <p:ph type="body" sz="quarter" idx="10"/>
          </p:nvPr>
        </p:nvSpPr>
        <p:spPr/>
        <p:txBody>
          <a:bodyPr/>
          <a:lstStyle/>
          <a:p>
            <a:r>
              <a:rPr lang="en-VN" dirty="0"/>
              <a:t>Computing Education Research</a:t>
            </a:r>
          </a:p>
        </p:txBody>
      </p:sp>
      <p:sp>
        <p:nvSpPr>
          <p:cNvPr id="5" name="Text Placeholder 4">
            <a:extLst>
              <a:ext uri="{FF2B5EF4-FFF2-40B4-BE49-F238E27FC236}">
                <a16:creationId xmlns:a16="http://schemas.microsoft.com/office/drawing/2014/main" id="{CC05D085-DB9B-794C-B40C-30154E64BC21}"/>
              </a:ext>
            </a:extLst>
          </p:cNvPr>
          <p:cNvSpPr>
            <a:spLocks noGrp="1"/>
          </p:cNvSpPr>
          <p:nvPr>
            <p:ph type="body" sz="quarter" idx="11"/>
          </p:nvPr>
        </p:nvSpPr>
        <p:spPr/>
        <p:txBody>
          <a:bodyPr/>
          <a:lstStyle/>
          <a:p>
            <a:r>
              <a:rPr lang="en-VN" dirty="0"/>
              <a:t>Opportunities in the UK</a:t>
            </a:r>
          </a:p>
        </p:txBody>
      </p:sp>
      <p:sp>
        <p:nvSpPr>
          <p:cNvPr id="7" name="Footer Placeholder 6">
            <a:extLst>
              <a:ext uri="{FF2B5EF4-FFF2-40B4-BE49-F238E27FC236}">
                <a16:creationId xmlns:a16="http://schemas.microsoft.com/office/drawing/2014/main" id="{EF5C69B9-5B3B-DF4E-BF85-69D26120C744}"/>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pic>
        <p:nvPicPr>
          <p:cNvPr id="9" name="Picture 8">
            <a:extLst>
              <a:ext uri="{FF2B5EF4-FFF2-40B4-BE49-F238E27FC236}">
                <a16:creationId xmlns:a16="http://schemas.microsoft.com/office/drawing/2014/main" id="{4A6DD99C-8890-EA4D-BA3C-51FB6B34C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620" y="4564146"/>
            <a:ext cx="2016808" cy="2849141"/>
          </a:xfrm>
          <a:prstGeom prst="rect">
            <a:avLst/>
          </a:prstGeom>
        </p:spPr>
      </p:pic>
      <p:pic>
        <p:nvPicPr>
          <p:cNvPr id="11" name="Picture 10">
            <a:extLst>
              <a:ext uri="{FF2B5EF4-FFF2-40B4-BE49-F238E27FC236}">
                <a16:creationId xmlns:a16="http://schemas.microsoft.com/office/drawing/2014/main" id="{B019A1CF-35DF-8D44-942E-23072A392D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04" y="6211200"/>
            <a:ext cx="5362816" cy="1068203"/>
          </a:xfrm>
          <a:prstGeom prst="rect">
            <a:avLst/>
          </a:prstGeom>
        </p:spPr>
      </p:pic>
      <p:pic>
        <p:nvPicPr>
          <p:cNvPr id="8" name="Picture 7">
            <a:extLst>
              <a:ext uri="{FF2B5EF4-FFF2-40B4-BE49-F238E27FC236}">
                <a16:creationId xmlns:a16="http://schemas.microsoft.com/office/drawing/2014/main" id="{FF2EB6C5-7E1E-284F-B8CC-4F482717CD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804" y="5186516"/>
            <a:ext cx="4941952" cy="802201"/>
          </a:xfrm>
          <a:prstGeom prst="rect">
            <a:avLst/>
          </a:prstGeom>
        </p:spPr>
      </p:pic>
    </p:spTree>
    <p:extLst>
      <p:ext uri="{BB962C8B-B14F-4D97-AF65-F5344CB8AC3E}">
        <p14:creationId xmlns:p14="http://schemas.microsoft.com/office/powerpoint/2010/main" val="35085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9FEB5-8E96-264E-94D1-F402B597BB59}"/>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775735EF-4E22-F940-938A-76857CC4BC3B}"/>
              </a:ext>
            </a:extLst>
          </p:cNvPr>
          <p:cNvSpPr>
            <a:spLocks noGrp="1"/>
          </p:cNvSpPr>
          <p:nvPr>
            <p:ph idx="1"/>
          </p:nvPr>
        </p:nvSpPr>
        <p:spPr/>
        <p:txBody>
          <a:bodyPr/>
          <a:lstStyle/>
          <a:p>
            <a:r>
              <a:rPr lang="en-VN" dirty="0"/>
              <a:t>After four years, we would have…</a:t>
            </a:r>
            <a:endParaRPr lang="en-GB" dirty="0"/>
          </a:p>
          <a:p>
            <a:pPr marL="571500" indent="-571500">
              <a:buFont typeface="Arial" panose="020B0604020202020204" pitchFamily="34" charset="0"/>
              <a:buChar char="•"/>
            </a:pPr>
            <a:r>
              <a:rPr lang="en-GB" dirty="0"/>
              <a:t>Investigated graduate apprenticeship programmes at Glasgow and around the country.</a:t>
            </a:r>
          </a:p>
          <a:p>
            <a:pPr marL="571500" indent="-571500">
              <a:buFont typeface="Arial" panose="020B0604020202020204" pitchFamily="34" charset="0"/>
              <a:buChar char="•"/>
            </a:pPr>
            <a:r>
              <a:rPr lang="en-GB" dirty="0"/>
              <a:t>Explored differences – at universities and in companies – in how these programmes are implemented and in how these differences are reflected in students’ experiences.</a:t>
            </a:r>
          </a:p>
          <a:p>
            <a:pPr marL="571500" indent="-571500">
              <a:buFont typeface="Arial" panose="020B0604020202020204" pitchFamily="34" charset="0"/>
              <a:buChar char="•"/>
            </a:pPr>
            <a:r>
              <a:rPr lang="en-GB" dirty="0"/>
              <a:t>Reported on which aspects of these programmes have been successful for different stakeholders.</a:t>
            </a:r>
          </a:p>
          <a:p>
            <a:endParaRPr lang="en-GB" dirty="0"/>
          </a:p>
          <a:p>
            <a:endParaRPr lang="en-GB" dirty="0"/>
          </a:p>
        </p:txBody>
      </p:sp>
      <p:sp>
        <p:nvSpPr>
          <p:cNvPr id="4" name="Text Placeholder 3">
            <a:extLst>
              <a:ext uri="{FF2B5EF4-FFF2-40B4-BE49-F238E27FC236}">
                <a16:creationId xmlns:a16="http://schemas.microsoft.com/office/drawing/2014/main" id="{A751E174-FF71-FB46-BB6D-312396FFEEC2}"/>
              </a:ext>
            </a:extLst>
          </p:cNvPr>
          <p:cNvSpPr>
            <a:spLocks noGrp="1"/>
          </p:cNvSpPr>
          <p:nvPr>
            <p:ph type="body" sz="quarter" idx="10"/>
          </p:nvPr>
        </p:nvSpPr>
        <p:spPr/>
        <p:txBody>
          <a:bodyPr/>
          <a:lstStyle/>
          <a:p>
            <a:r>
              <a:rPr lang="en-VN" dirty="0"/>
              <a:t>What We Might Achieve</a:t>
            </a:r>
          </a:p>
        </p:txBody>
      </p:sp>
      <p:sp>
        <p:nvSpPr>
          <p:cNvPr id="5" name="Text Placeholder 4">
            <a:extLst>
              <a:ext uri="{FF2B5EF4-FFF2-40B4-BE49-F238E27FC236}">
                <a16:creationId xmlns:a16="http://schemas.microsoft.com/office/drawing/2014/main" id="{FBCE39A3-AFC7-5C4E-9EBB-A548183CC687}"/>
              </a:ext>
            </a:extLst>
          </p:cNvPr>
          <p:cNvSpPr>
            <a:spLocks noGrp="1"/>
          </p:cNvSpPr>
          <p:nvPr>
            <p:ph type="body" sz="quarter" idx="11"/>
          </p:nvPr>
        </p:nvSpPr>
        <p:spPr/>
        <p:txBody>
          <a:bodyPr/>
          <a:lstStyle/>
          <a:p>
            <a:r>
              <a:rPr lang="en-VN" dirty="0"/>
              <a:t>Graduate Apprenticeships</a:t>
            </a:r>
          </a:p>
        </p:txBody>
      </p:sp>
      <p:sp>
        <p:nvSpPr>
          <p:cNvPr id="6" name="Footer Placeholder 5">
            <a:extLst>
              <a:ext uri="{FF2B5EF4-FFF2-40B4-BE49-F238E27FC236}">
                <a16:creationId xmlns:a16="http://schemas.microsoft.com/office/drawing/2014/main" id="{1B138C85-61E8-1740-91C0-18933CC5A119}"/>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268343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6988-C0DE-F342-B8A9-84A33EBF7456}"/>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C167EEF4-58E7-E944-A0E7-7F391286BB45}"/>
              </a:ext>
            </a:extLst>
          </p:cNvPr>
          <p:cNvSpPr>
            <a:spLocks noGrp="1"/>
          </p:cNvSpPr>
          <p:nvPr>
            <p:ph idx="1"/>
          </p:nvPr>
        </p:nvSpPr>
        <p:spPr/>
        <p:txBody>
          <a:bodyPr/>
          <a:lstStyle/>
          <a:p>
            <a:r>
              <a:rPr lang="en-VN" dirty="0"/>
              <a:t>After four years, we would have…</a:t>
            </a:r>
            <a:endParaRPr lang="en-GB" dirty="0"/>
          </a:p>
          <a:p>
            <a:pPr marL="571500" indent="-571500">
              <a:buFont typeface="Arial" panose="020B0604020202020204" pitchFamily="34" charset="0"/>
              <a:buChar char="•"/>
            </a:pPr>
            <a:r>
              <a:rPr lang="en-GB" dirty="0"/>
              <a:t>Investigated student pathways into </a:t>
            </a:r>
            <a:r>
              <a:rPr lang="en-GB" i="1" dirty="0"/>
              <a:t>and</a:t>
            </a:r>
            <a:r>
              <a:rPr lang="en-GB" dirty="0"/>
              <a:t> out of the programme, as students will have graduated in four year’s time.</a:t>
            </a:r>
          </a:p>
          <a:p>
            <a:pPr marL="571500" indent="-571500">
              <a:buFont typeface="Arial" panose="020B0604020202020204" pitchFamily="34" charset="0"/>
              <a:buChar char="•"/>
            </a:pPr>
            <a:r>
              <a:rPr lang="en-GB" dirty="0"/>
              <a:t>Further examined Accountable Disciplinary Knowledge (ADK) across education and work boundaries.</a:t>
            </a:r>
            <a:endParaRPr lang="en-VN" dirty="0"/>
          </a:p>
        </p:txBody>
      </p:sp>
      <p:sp>
        <p:nvSpPr>
          <p:cNvPr id="4" name="Text Placeholder 3">
            <a:extLst>
              <a:ext uri="{FF2B5EF4-FFF2-40B4-BE49-F238E27FC236}">
                <a16:creationId xmlns:a16="http://schemas.microsoft.com/office/drawing/2014/main" id="{B239F1B0-7C1D-4E4A-AC6C-C72A46E1EF37}"/>
              </a:ext>
            </a:extLst>
          </p:cNvPr>
          <p:cNvSpPr>
            <a:spLocks noGrp="1"/>
          </p:cNvSpPr>
          <p:nvPr>
            <p:ph type="body" sz="quarter" idx="10"/>
          </p:nvPr>
        </p:nvSpPr>
        <p:spPr/>
        <p:txBody>
          <a:bodyPr/>
          <a:lstStyle/>
          <a:p>
            <a:r>
              <a:rPr lang="en-VN" dirty="0"/>
              <a:t>What We Might Achieve</a:t>
            </a:r>
          </a:p>
          <a:p>
            <a:endParaRPr lang="en-VN" dirty="0"/>
          </a:p>
        </p:txBody>
      </p:sp>
      <p:sp>
        <p:nvSpPr>
          <p:cNvPr id="5" name="Text Placeholder 4">
            <a:extLst>
              <a:ext uri="{FF2B5EF4-FFF2-40B4-BE49-F238E27FC236}">
                <a16:creationId xmlns:a16="http://schemas.microsoft.com/office/drawing/2014/main" id="{74D7818B-1C1E-B341-BF10-875B4AABA139}"/>
              </a:ext>
            </a:extLst>
          </p:cNvPr>
          <p:cNvSpPr>
            <a:spLocks noGrp="1"/>
          </p:cNvSpPr>
          <p:nvPr>
            <p:ph type="body" sz="quarter" idx="11"/>
          </p:nvPr>
        </p:nvSpPr>
        <p:spPr/>
        <p:txBody>
          <a:bodyPr/>
          <a:lstStyle/>
          <a:p>
            <a:r>
              <a:rPr lang="en-VN" dirty="0"/>
              <a:t>Graduate Apprenticeships</a:t>
            </a:r>
          </a:p>
          <a:p>
            <a:endParaRPr lang="en-VN" dirty="0"/>
          </a:p>
        </p:txBody>
      </p:sp>
      <p:sp>
        <p:nvSpPr>
          <p:cNvPr id="6" name="Footer Placeholder 5">
            <a:extLst>
              <a:ext uri="{FF2B5EF4-FFF2-40B4-BE49-F238E27FC236}">
                <a16:creationId xmlns:a16="http://schemas.microsoft.com/office/drawing/2014/main" id="{FA4635A1-5D70-984F-B3CF-F79B92F92AB4}"/>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227194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3114-BAE3-F74B-805C-C8D81CE395B4}"/>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E316F1C1-84ED-6645-99B0-E8E6D3B14E68}"/>
              </a:ext>
            </a:extLst>
          </p:cNvPr>
          <p:cNvSpPr>
            <a:spLocks noGrp="1"/>
          </p:cNvSpPr>
          <p:nvPr>
            <p:ph idx="1"/>
          </p:nvPr>
        </p:nvSpPr>
        <p:spPr/>
        <p:txBody>
          <a:bodyPr/>
          <a:lstStyle/>
          <a:p>
            <a:r>
              <a:rPr lang="en-VN" dirty="0"/>
              <a:t>After four years, we would have…</a:t>
            </a:r>
          </a:p>
          <a:p>
            <a:pPr marL="571500" indent="-571500">
              <a:buFont typeface="Arial" panose="020B0604020202020204" pitchFamily="34" charset="0"/>
              <a:buChar char="•"/>
            </a:pPr>
            <a:r>
              <a:rPr lang="en-VN" dirty="0"/>
              <a:t>Followed students – at university </a:t>
            </a:r>
            <a:r>
              <a:rPr lang="en-VN" i="1" dirty="0"/>
              <a:t>and</a:t>
            </a:r>
            <a:r>
              <a:rPr lang="en-VN" dirty="0"/>
              <a:t> in schools – over four years, having regularly elicited their narratives.</a:t>
            </a:r>
          </a:p>
          <a:p>
            <a:pPr marL="571500" indent="-571500">
              <a:buFont typeface="Arial" panose="020B0604020202020204" pitchFamily="34" charset="0"/>
              <a:buChar char="•"/>
            </a:pPr>
            <a:r>
              <a:rPr lang="en-VN" dirty="0"/>
              <a:t>Explored students’ development as life-long learners.</a:t>
            </a:r>
          </a:p>
          <a:p>
            <a:pPr marL="1221730" lvl="1" indent="-571500">
              <a:buFont typeface="Arial" panose="020B0604020202020204" pitchFamily="34" charset="0"/>
              <a:buChar char="•"/>
            </a:pPr>
            <a:r>
              <a:rPr lang="en-US" dirty="0"/>
              <a:t>For example, this may expose turning points in students’ narratives, which would suggest areas where a small intervention (or change of intervention) could make considerable difference.</a:t>
            </a:r>
            <a:endParaRPr lang="en-VN" dirty="0"/>
          </a:p>
        </p:txBody>
      </p:sp>
      <p:sp>
        <p:nvSpPr>
          <p:cNvPr id="4" name="Text Placeholder 3">
            <a:extLst>
              <a:ext uri="{FF2B5EF4-FFF2-40B4-BE49-F238E27FC236}">
                <a16:creationId xmlns:a16="http://schemas.microsoft.com/office/drawing/2014/main" id="{79B58E98-1ED2-6946-B103-4CE3F0E54E08}"/>
              </a:ext>
            </a:extLst>
          </p:cNvPr>
          <p:cNvSpPr>
            <a:spLocks noGrp="1"/>
          </p:cNvSpPr>
          <p:nvPr>
            <p:ph type="body" sz="quarter" idx="10"/>
          </p:nvPr>
        </p:nvSpPr>
        <p:spPr/>
        <p:txBody>
          <a:bodyPr/>
          <a:lstStyle/>
          <a:p>
            <a:r>
              <a:rPr lang="en-VN" dirty="0"/>
              <a:t>What We Might Achieve</a:t>
            </a:r>
          </a:p>
          <a:p>
            <a:endParaRPr lang="en-VN" dirty="0"/>
          </a:p>
        </p:txBody>
      </p:sp>
      <p:sp>
        <p:nvSpPr>
          <p:cNvPr id="5" name="Text Placeholder 4">
            <a:extLst>
              <a:ext uri="{FF2B5EF4-FFF2-40B4-BE49-F238E27FC236}">
                <a16:creationId xmlns:a16="http://schemas.microsoft.com/office/drawing/2014/main" id="{80B3FE24-20B2-EC4F-8FAB-DEB6FF1C146C}"/>
              </a:ext>
            </a:extLst>
          </p:cNvPr>
          <p:cNvSpPr>
            <a:spLocks noGrp="1"/>
          </p:cNvSpPr>
          <p:nvPr>
            <p:ph type="body" sz="quarter" idx="11"/>
          </p:nvPr>
        </p:nvSpPr>
        <p:spPr/>
        <p:txBody>
          <a:bodyPr/>
          <a:lstStyle/>
          <a:p>
            <a:r>
              <a:rPr lang="en-VN" dirty="0"/>
              <a:t>Longitudinal Studies</a:t>
            </a:r>
          </a:p>
        </p:txBody>
      </p:sp>
      <p:sp>
        <p:nvSpPr>
          <p:cNvPr id="6" name="Footer Placeholder 5">
            <a:extLst>
              <a:ext uri="{FF2B5EF4-FFF2-40B4-BE49-F238E27FC236}">
                <a16:creationId xmlns:a16="http://schemas.microsoft.com/office/drawing/2014/main" id="{934F957C-50EE-9A49-BEA3-FFE469C23642}"/>
              </a:ext>
            </a:extLst>
          </p:cNvPr>
          <p:cNvSpPr>
            <a:spLocks noGrp="1"/>
          </p:cNvSpPr>
          <p:nvPr>
            <p:ph type="ftr" sz="quarter" idx="12"/>
          </p:nvPr>
        </p:nvSpPr>
        <p:spPr/>
        <p:txBody>
          <a:bodyPr/>
          <a:lstStyle/>
          <a:p>
            <a:pPr marL="12700" defTabSz="914400">
              <a:spcBef>
                <a:spcPts val="145"/>
              </a:spcBef>
            </a:pPr>
            <a:r>
              <a:rPr lang="en-US" dirty="0"/>
              <a:t>My Vision for Computing Education</a:t>
            </a:r>
          </a:p>
        </p:txBody>
      </p:sp>
    </p:spTree>
    <p:extLst>
      <p:ext uri="{BB962C8B-B14F-4D97-AF65-F5344CB8AC3E}">
        <p14:creationId xmlns:p14="http://schemas.microsoft.com/office/powerpoint/2010/main" val="184024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00F263-565B-2D4B-A982-B963CCC689C7}"/>
              </a:ext>
            </a:extLst>
          </p:cNvPr>
          <p:cNvSpPr>
            <a:spLocks noGrp="1"/>
          </p:cNvSpPr>
          <p:nvPr>
            <p:ph idx="1"/>
          </p:nvPr>
        </p:nvSpPr>
        <p:spPr/>
        <p:txBody>
          <a:bodyPr/>
          <a:lstStyle/>
          <a:p>
            <a:r>
              <a:rPr lang="en-US" dirty="0"/>
              <a:t>“No scene from prehistory is quite so vivid as that of the mortal struggles of great beasts in the tar pits. In the mind’s eye, one sees dinosaurs, mammoths, and saber-toothed tigers struggling against the grip of the tar. The fiercer the struggle, the more entangling the tar, and no beast is so strong or so skillful but that he ultimately becomes ensnared.</a:t>
            </a:r>
          </a:p>
          <a:p>
            <a:r>
              <a:rPr lang="en-US" dirty="0"/>
              <a:t>Development of model curricula that mesh computer science and engineering has, over the past decade, been such a tar pit, and many great and powerful beasts have thrashed violently in it.” (Mulder 1975)</a:t>
            </a:r>
          </a:p>
        </p:txBody>
      </p:sp>
      <p:sp>
        <p:nvSpPr>
          <p:cNvPr id="4" name="Footer Placeholder 3">
            <a:extLst>
              <a:ext uri="{FF2B5EF4-FFF2-40B4-BE49-F238E27FC236}">
                <a16:creationId xmlns:a16="http://schemas.microsoft.com/office/drawing/2014/main" id="{FCA93CC8-469E-EC42-A3D7-BA2065BA496C}"/>
              </a:ext>
            </a:extLst>
          </p:cNvPr>
          <p:cNvSpPr>
            <a:spLocks noGrp="1"/>
          </p:cNvSpPr>
          <p:nvPr>
            <p:ph type="ftr" sz="quarter" idx="10"/>
          </p:nvPr>
        </p:nvSpPr>
        <p:spPr/>
        <p:txBody>
          <a:bodyPr/>
          <a:lstStyle/>
          <a:p>
            <a:pPr marL="12700" defTabSz="914400">
              <a:spcBef>
                <a:spcPts val="145"/>
              </a:spcBef>
            </a:pPr>
            <a:r>
              <a:rPr lang="en-US"/>
              <a:t>My Vision for Computing Education</a:t>
            </a:r>
            <a:endParaRPr lang="en-US" dirty="0"/>
          </a:p>
        </p:txBody>
      </p:sp>
      <p:pic>
        <p:nvPicPr>
          <p:cNvPr id="6" name="Picture 5">
            <a:extLst>
              <a:ext uri="{FF2B5EF4-FFF2-40B4-BE49-F238E27FC236}">
                <a16:creationId xmlns:a16="http://schemas.microsoft.com/office/drawing/2014/main" id="{2CF5F336-A8A7-B44F-8244-13DAE71EC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709" y="5179894"/>
            <a:ext cx="1905000" cy="1905000"/>
          </a:xfrm>
          <a:prstGeom prst="rect">
            <a:avLst/>
          </a:prstGeom>
        </p:spPr>
      </p:pic>
      <p:sp>
        <p:nvSpPr>
          <p:cNvPr id="9" name="Content Placeholder 12">
            <a:extLst>
              <a:ext uri="{FF2B5EF4-FFF2-40B4-BE49-F238E27FC236}">
                <a16:creationId xmlns:a16="http://schemas.microsoft.com/office/drawing/2014/main" id="{F4AAA7EA-8A17-9C46-B010-B9803A97D499}"/>
              </a:ext>
            </a:extLst>
          </p:cNvPr>
          <p:cNvSpPr txBox="1">
            <a:spLocks/>
          </p:cNvSpPr>
          <p:nvPr/>
        </p:nvSpPr>
        <p:spPr>
          <a:xfrm>
            <a:off x="1142194" y="6913683"/>
            <a:ext cx="3166281" cy="680847"/>
          </a:xfrm>
          <a:prstGeom prst="rect">
            <a:avLst/>
          </a:prstGeom>
        </p:spPr>
        <p:txBody>
          <a:bodyPr vert="horz" lIns="91440" tIns="45720" rIns="91440" bIns="45720" rtlCol="0">
            <a:noAutofit/>
          </a:bodyPr>
          <a:lstStyle>
            <a:lvl1pPr marL="0" indent="0" algn="l" defTabSz="1300460" rtl="0" eaLnBrk="1" latinLnBrk="0" hangingPunct="1">
              <a:lnSpc>
                <a:spcPct val="90000"/>
              </a:lnSpc>
              <a:spcBef>
                <a:spcPts val="1422"/>
              </a:spcBef>
              <a:buFont typeface="+mj-lt"/>
              <a:buNone/>
              <a:defRPr sz="4000" kern="1200">
                <a:solidFill>
                  <a:schemeClr val="tx1"/>
                </a:solidFill>
                <a:latin typeface="Garamond Premr Pro" panose="02020402060506020403" pitchFamily="18" charset="0"/>
                <a:ea typeface="Halyard Display" pitchFamily="2" charset="0"/>
                <a:cs typeface="+mn-cs"/>
              </a:defRPr>
            </a:lvl1pPr>
            <a:lvl2pPr marL="650230" indent="0" algn="l" defTabSz="1300460" rtl="0" eaLnBrk="1" latinLnBrk="0" hangingPunct="1">
              <a:lnSpc>
                <a:spcPct val="90000"/>
              </a:lnSpc>
              <a:spcBef>
                <a:spcPts val="711"/>
              </a:spcBef>
              <a:buFont typeface="+mj-lt"/>
              <a:buNone/>
              <a:defRPr sz="3600" kern="1200">
                <a:solidFill>
                  <a:schemeClr val="tx1"/>
                </a:solidFill>
                <a:latin typeface="Garamond Premr Pro" panose="02020402060506020403" pitchFamily="18" charset="0"/>
                <a:ea typeface="Halyard Display" pitchFamily="2" charset="0"/>
                <a:cs typeface="+mn-cs"/>
              </a:defRPr>
            </a:lvl2pPr>
            <a:lvl3pPr marL="1300460" indent="0" algn="l" defTabSz="1300460" rtl="0" eaLnBrk="1" latinLnBrk="0" hangingPunct="1">
              <a:lnSpc>
                <a:spcPct val="90000"/>
              </a:lnSpc>
              <a:spcBef>
                <a:spcPts val="711"/>
              </a:spcBef>
              <a:buFont typeface="+mj-lt"/>
              <a:buNone/>
              <a:defRPr sz="3200" kern="1200">
                <a:solidFill>
                  <a:schemeClr val="tx1"/>
                </a:solidFill>
                <a:latin typeface="Garamond Premr Pro" panose="02020402060506020403" pitchFamily="18" charset="0"/>
                <a:ea typeface="Halyard Display" pitchFamily="2" charset="0"/>
                <a:cs typeface="+mn-cs"/>
              </a:defRPr>
            </a:lvl3pPr>
            <a:lvl4pPr marL="1950689" indent="0" algn="l" defTabSz="1300460" rtl="0" eaLnBrk="1" latinLnBrk="0" hangingPunct="1">
              <a:lnSpc>
                <a:spcPct val="90000"/>
              </a:lnSpc>
              <a:spcBef>
                <a:spcPts val="711"/>
              </a:spcBef>
              <a:buFont typeface="+mj-lt"/>
              <a:buNone/>
              <a:defRPr sz="2800" kern="1200">
                <a:solidFill>
                  <a:schemeClr val="tx1"/>
                </a:solidFill>
                <a:latin typeface="Garamond Premr Pro" panose="02020402060506020403" pitchFamily="18" charset="0"/>
                <a:ea typeface="Halyard Display" pitchFamily="2" charset="0"/>
                <a:cs typeface="+mn-cs"/>
              </a:defRPr>
            </a:lvl4pPr>
            <a:lvl5pPr marL="2600919" indent="0" algn="l" defTabSz="1300460" rtl="0" eaLnBrk="1" latinLnBrk="0" hangingPunct="1">
              <a:lnSpc>
                <a:spcPct val="90000"/>
              </a:lnSpc>
              <a:spcBef>
                <a:spcPts val="711"/>
              </a:spcBef>
              <a:buFont typeface="+mj-lt"/>
              <a:buNone/>
              <a:defRPr sz="2800" kern="1200">
                <a:solidFill>
                  <a:schemeClr val="tx1"/>
                </a:solidFill>
                <a:latin typeface="Garamond Premr Pro" panose="02020402060506020403" pitchFamily="18" charset="0"/>
                <a:ea typeface="Halyard Display" pitchFamily="2" charset="0"/>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VN" dirty="0"/>
              <a:t>(Brooks, 1975)</a:t>
            </a:r>
          </a:p>
        </p:txBody>
      </p:sp>
    </p:spTree>
    <p:extLst>
      <p:ext uri="{BB962C8B-B14F-4D97-AF65-F5344CB8AC3E}">
        <p14:creationId xmlns:p14="http://schemas.microsoft.com/office/powerpoint/2010/main" val="13504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3114-BAE3-F74B-805C-C8D81CE395B4}"/>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E316F1C1-84ED-6645-99B0-E8E6D3B14E68}"/>
              </a:ext>
            </a:extLst>
          </p:cNvPr>
          <p:cNvSpPr>
            <a:spLocks noGrp="1"/>
          </p:cNvSpPr>
          <p:nvPr>
            <p:ph idx="1"/>
          </p:nvPr>
        </p:nvSpPr>
        <p:spPr/>
        <p:txBody>
          <a:bodyPr/>
          <a:lstStyle/>
          <a:p>
            <a:r>
              <a:rPr lang="en-VN" dirty="0"/>
              <a:t>After four years, we would have…</a:t>
            </a:r>
          </a:p>
          <a:p>
            <a:pPr marL="571500" indent="-571500">
              <a:buFont typeface="Arial" panose="020B0604020202020204" pitchFamily="34" charset="0"/>
              <a:buChar char="•"/>
            </a:pPr>
            <a:r>
              <a:rPr lang="en-VN" dirty="0"/>
              <a:t>Collected a bank of life stories that reflects a comprehensive body of experiences (including, e.g., school or university leavers)</a:t>
            </a:r>
          </a:p>
        </p:txBody>
      </p:sp>
      <p:sp>
        <p:nvSpPr>
          <p:cNvPr id="4" name="Text Placeholder 3">
            <a:extLst>
              <a:ext uri="{FF2B5EF4-FFF2-40B4-BE49-F238E27FC236}">
                <a16:creationId xmlns:a16="http://schemas.microsoft.com/office/drawing/2014/main" id="{79B58E98-1ED2-6946-B103-4CE3F0E54E08}"/>
              </a:ext>
            </a:extLst>
          </p:cNvPr>
          <p:cNvSpPr>
            <a:spLocks noGrp="1"/>
          </p:cNvSpPr>
          <p:nvPr>
            <p:ph type="body" sz="quarter" idx="10"/>
          </p:nvPr>
        </p:nvSpPr>
        <p:spPr/>
        <p:txBody>
          <a:bodyPr/>
          <a:lstStyle/>
          <a:p>
            <a:r>
              <a:rPr lang="en-VN" dirty="0"/>
              <a:t>What We Might Achieve</a:t>
            </a:r>
          </a:p>
          <a:p>
            <a:endParaRPr lang="en-VN" dirty="0"/>
          </a:p>
        </p:txBody>
      </p:sp>
      <p:sp>
        <p:nvSpPr>
          <p:cNvPr id="5" name="Text Placeholder 4">
            <a:extLst>
              <a:ext uri="{FF2B5EF4-FFF2-40B4-BE49-F238E27FC236}">
                <a16:creationId xmlns:a16="http://schemas.microsoft.com/office/drawing/2014/main" id="{80B3FE24-20B2-EC4F-8FAB-DEB6FF1C146C}"/>
              </a:ext>
            </a:extLst>
          </p:cNvPr>
          <p:cNvSpPr>
            <a:spLocks noGrp="1"/>
          </p:cNvSpPr>
          <p:nvPr>
            <p:ph type="body" sz="quarter" idx="11"/>
          </p:nvPr>
        </p:nvSpPr>
        <p:spPr/>
        <p:txBody>
          <a:bodyPr/>
          <a:lstStyle/>
          <a:p>
            <a:r>
              <a:rPr lang="en-VN" dirty="0"/>
              <a:t>Longitudinal Studies</a:t>
            </a:r>
          </a:p>
        </p:txBody>
      </p:sp>
      <p:sp>
        <p:nvSpPr>
          <p:cNvPr id="6" name="Footer Placeholder 5">
            <a:extLst>
              <a:ext uri="{FF2B5EF4-FFF2-40B4-BE49-F238E27FC236}">
                <a16:creationId xmlns:a16="http://schemas.microsoft.com/office/drawing/2014/main" id="{934F957C-50EE-9A49-BEA3-FFE469C23642}"/>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pic>
        <p:nvPicPr>
          <p:cNvPr id="7" name="Picture 6">
            <a:extLst>
              <a:ext uri="{FF2B5EF4-FFF2-40B4-BE49-F238E27FC236}">
                <a16:creationId xmlns:a16="http://schemas.microsoft.com/office/drawing/2014/main" id="{9B66D9ED-7F9F-7547-BAEC-2AF40D8E4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225" y="6080202"/>
            <a:ext cx="4388227" cy="2704812"/>
          </a:xfrm>
          <a:prstGeom prst="rect">
            <a:avLst/>
          </a:prstGeom>
        </p:spPr>
      </p:pic>
    </p:spTree>
    <p:extLst>
      <p:ext uri="{BB962C8B-B14F-4D97-AF65-F5344CB8AC3E}">
        <p14:creationId xmlns:p14="http://schemas.microsoft.com/office/powerpoint/2010/main" val="207141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4A846-1129-8042-9BE0-8CA529CC45EE}"/>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0AA7097C-02E5-C64E-ADBE-7010588DFA12}"/>
              </a:ext>
            </a:extLst>
          </p:cNvPr>
          <p:cNvSpPr>
            <a:spLocks noGrp="1"/>
          </p:cNvSpPr>
          <p:nvPr>
            <p:ph idx="1"/>
          </p:nvPr>
        </p:nvSpPr>
        <p:spPr/>
        <p:txBody>
          <a:bodyPr/>
          <a:lstStyle/>
          <a:p>
            <a:r>
              <a:rPr lang="en-VN" dirty="0"/>
              <a:t>After four years, we would have…</a:t>
            </a:r>
          </a:p>
          <a:p>
            <a:pPr marL="571500" indent="-571500">
              <a:buFont typeface="Arial" panose="020B0604020202020204" pitchFamily="34" charset="0"/>
              <a:buChar char="•"/>
            </a:pPr>
            <a:r>
              <a:rPr lang="en-VN" dirty="0"/>
              <a:t>Explored the stories teachers tell about their teaching experiences and in the classroom.</a:t>
            </a:r>
          </a:p>
          <a:p>
            <a:pPr marL="571500" indent="-571500">
              <a:buFont typeface="Arial" panose="020B0604020202020204" pitchFamily="34" charset="0"/>
              <a:buChar char="•"/>
            </a:pPr>
            <a:r>
              <a:rPr lang="en-VN" dirty="0"/>
              <a:t>Used design-based approaches to create opportunities for teachers to share practice.</a:t>
            </a:r>
          </a:p>
          <a:p>
            <a:pPr marL="571500" indent="-571500">
              <a:buFont typeface="Arial" panose="020B0604020202020204" pitchFamily="34" charset="0"/>
              <a:buChar char="•"/>
            </a:pPr>
            <a:r>
              <a:rPr lang="en-US" dirty="0"/>
              <a:t>Worked together to build capacity in computing education research in the UK.</a:t>
            </a:r>
            <a:endParaRPr lang="en-VN" dirty="0"/>
          </a:p>
        </p:txBody>
      </p:sp>
      <p:sp>
        <p:nvSpPr>
          <p:cNvPr id="4" name="Text Placeholder 3">
            <a:extLst>
              <a:ext uri="{FF2B5EF4-FFF2-40B4-BE49-F238E27FC236}">
                <a16:creationId xmlns:a16="http://schemas.microsoft.com/office/drawing/2014/main" id="{7C1D594F-5CD9-234D-9DE4-C6FE8AEFF7F8}"/>
              </a:ext>
            </a:extLst>
          </p:cNvPr>
          <p:cNvSpPr>
            <a:spLocks noGrp="1"/>
          </p:cNvSpPr>
          <p:nvPr>
            <p:ph type="body" sz="quarter" idx="10"/>
          </p:nvPr>
        </p:nvSpPr>
        <p:spPr/>
        <p:txBody>
          <a:bodyPr/>
          <a:lstStyle/>
          <a:p>
            <a:r>
              <a:rPr lang="en-VN" dirty="0"/>
              <a:t>What We Might Achieve</a:t>
            </a:r>
          </a:p>
          <a:p>
            <a:endParaRPr lang="en-VN" dirty="0"/>
          </a:p>
        </p:txBody>
      </p:sp>
      <p:sp>
        <p:nvSpPr>
          <p:cNvPr id="5" name="Text Placeholder 4">
            <a:extLst>
              <a:ext uri="{FF2B5EF4-FFF2-40B4-BE49-F238E27FC236}">
                <a16:creationId xmlns:a16="http://schemas.microsoft.com/office/drawing/2014/main" id="{FDCD124C-FAEE-664C-973D-8DFA06459A10}"/>
              </a:ext>
            </a:extLst>
          </p:cNvPr>
          <p:cNvSpPr>
            <a:spLocks noGrp="1"/>
          </p:cNvSpPr>
          <p:nvPr>
            <p:ph type="body" sz="quarter" idx="11"/>
          </p:nvPr>
        </p:nvSpPr>
        <p:spPr/>
        <p:txBody>
          <a:bodyPr/>
          <a:lstStyle/>
          <a:p>
            <a:r>
              <a:rPr lang="en-VN" dirty="0"/>
              <a:t>More Ideas</a:t>
            </a:r>
          </a:p>
        </p:txBody>
      </p:sp>
      <p:sp>
        <p:nvSpPr>
          <p:cNvPr id="6" name="Footer Placeholder 5">
            <a:extLst>
              <a:ext uri="{FF2B5EF4-FFF2-40B4-BE49-F238E27FC236}">
                <a16:creationId xmlns:a16="http://schemas.microsoft.com/office/drawing/2014/main" id="{1DD6572A-1DD7-D140-A59A-846024D963FB}"/>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2380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A3F9-2E9F-BF4D-8CFA-A8E7C193E6A7}"/>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F913CF3E-ECC5-E749-B2D4-EE11BBD1E5A0}"/>
              </a:ext>
            </a:extLst>
          </p:cNvPr>
          <p:cNvSpPr>
            <a:spLocks noGrp="1"/>
          </p:cNvSpPr>
          <p:nvPr>
            <p:ph idx="1"/>
          </p:nvPr>
        </p:nvSpPr>
        <p:spPr/>
        <p:txBody>
          <a:bodyPr/>
          <a:lstStyle/>
          <a:p>
            <a:r>
              <a:rPr lang="en-US" dirty="0"/>
              <a:t>“Narratives are key components in the authentic study of teaching, for until we understand the context and appreciate the perspectives of those involved, any understanding of what it means to teach and learn will remain fragmented and disconnected from the real world of teaching.” (Olson, 1997)</a:t>
            </a:r>
          </a:p>
        </p:txBody>
      </p:sp>
      <p:sp>
        <p:nvSpPr>
          <p:cNvPr id="4" name="Text Placeholder 3">
            <a:extLst>
              <a:ext uri="{FF2B5EF4-FFF2-40B4-BE49-F238E27FC236}">
                <a16:creationId xmlns:a16="http://schemas.microsoft.com/office/drawing/2014/main" id="{3BA100B9-364C-9240-AF35-726160C03BB8}"/>
              </a:ext>
            </a:extLst>
          </p:cNvPr>
          <p:cNvSpPr>
            <a:spLocks noGrp="1"/>
          </p:cNvSpPr>
          <p:nvPr>
            <p:ph type="body" sz="quarter" idx="10"/>
          </p:nvPr>
        </p:nvSpPr>
        <p:spPr/>
        <p:txBody>
          <a:bodyPr/>
          <a:lstStyle/>
          <a:p>
            <a:r>
              <a:rPr lang="en-VN" dirty="0"/>
              <a:t>Closing Thoughts</a:t>
            </a:r>
          </a:p>
        </p:txBody>
      </p:sp>
      <p:sp>
        <p:nvSpPr>
          <p:cNvPr id="5" name="Text Placeholder 4">
            <a:extLst>
              <a:ext uri="{FF2B5EF4-FFF2-40B4-BE49-F238E27FC236}">
                <a16:creationId xmlns:a16="http://schemas.microsoft.com/office/drawing/2014/main" id="{0436E1E4-B248-4549-A624-D72C74D678BE}"/>
              </a:ext>
            </a:extLst>
          </p:cNvPr>
          <p:cNvSpPr>
            <a:spLocks noGrp="1"/>
          </p:cNvSpPr>
          <p:nvPr>
            <p:ph type="body" sz="quarter" idx="11"/>
          </p:nvPr>
        </p:nvSpPr>
        <p:spPr/>
        <p:txBody>
          <a:bodyPr/>
          <a:lstStyle/>
          <a:p>
            <a:r>
              <a:rPr lang="en-VN" dirty="0"/>
              <a:t>On Narratives</a:t>
            </a:r>
          </a:p>
        </p:txBody>
      </p:sp>
      <p:sp>
        <p:nvSpPr>
          <p:cNvPr id="6" name="Footer Placeholder 5">
            <a:extLst>
              <a:ext uri="{FF2B5EF4-FFF2-40B4-BE49-F238E27FC236}">
                <a16:creationId xmlns:a16="http://schemas.microsoft.com/office/drawing/2014/main" id="{309332BB-A99B-0A46-913F-849F3BCB9E89}"/>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38139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C95A-8CD9-47BC-A785-1AD78455E370}"/>
              </a:ext>
            </a:extLst>
          </p:cNvPr>
          <p:cNvSpPr>
            <a:spLocks noGrp="1"/>
          </p:cNvSpPr>
          <p:nvPr>
            <p:ph type="ctrTitle"/>
          </p:nvPr>
        </p:nvSpPr>
        <p:spPr>
          <a:xfrm>
            <a:off x="598552" y="8186738"/>
            <a:ext cx="8156765" cy="1215771"/>
          </a:xfrm>
        </p:spPr>
        <p:txBody>
          <a:bodyPr>
            <a:noAutofit/>
          </a:bodyPr>
          <a:lstStyle/>
          <a:p>
            <a:r>
              <a:rPr lang="en-US" sz="3600" b="1" dirty="0"/>
              <a:t>My Vision for Computing Education</a:t>
            </a:r>
            <a:br>
              <a:rPr lang="en-US" sz="3600" b="1" dirty="0"/>
            </a:br>
            <a:r>
              <a:rPr lang="en-US" sz="3600" dirty="0"/>
              <a:t>Research and Practice</a:t>
            </a:r>
          </a:p>
        </p:txBody>
      </p:sp>
      <p:sp>
        <p:nvSpPr>
          <p:cNvPr id="4" name="Date Placeholder 2">
            <a:extLst>
              <a:ext uri="{FF2B5EF4-FFF2-40B4-BE49-F238E27FC236}">
                <a16:creationId xmlns:a16="http://schemas.microsoft.com/office/drawing/2014/main" id="{D83C748E-7B28-5B44-AED9-D2514C8D1B36}"/>
              </a:ext>
            </a:extLst>
          </p:cNvPr>
          <p:cNvSpPr>
            <a:spLocks noGrp="1"/>
          </p:cNvSpPr>
          <p:nvPr>
            <p:ph type="dt" sz="half" idx="10"/>
          </p:nvPr>
        </p:nvSpPr>
        <p:spPr>
          <a:xfrm>
            <a:off x="10434918" y="8749553"/>
            <a:ext cx="2129176" cy="652955"/>
          </a:xfrm>
        </p:spPr>
        <p:txBody>
          <a:bodyPr/>
          <a:lstStyle/>
          <a:p>
            <a:pPr marL="12700" defTabSz="914400">
              <a:spcBef>
                <a:spcPts val="100"/>
              </a:spcBef>
            </a:pPr>
            <a:r>
              <a:rPr lang="en-US" sz="2000" b="1" dirty="0"/>
              <a:t>Sebastian </a:t>
            </a:r>
            <a:r>
              <a:rPr lang="en-US" sz="2000" b="1" dirty="0" err="1"/>
              <a:t>Dziallas</a:t>
            </a:r>
            <a:endParaRPr lang="en-US" sz="2000" b="1" dirty="0"/>
          </a:p>
          <a:p>
            <a:pPr marL="12700" defTabSz="914400">
              <a:spcBef>
                <a:spcPts val="100"/>
              </a:spcBef>
            </a:pPr>
            <a:r>
              <a:rPr lang="en-US" sz="2000"/>
              <a:t>June 9, </a:t>
            </a:r>
            <a:r>
              <a:rPr lang="en-US" sz="2000" dirty="0"/>
              <a:t>2020</a:t>
            </a:r>
          </a:p>
        </p:txBody>
      </p:sp>
    </p:spTree>
    <p:extLst>
      <p:ext uri="{BB962C8B-B14F-4D97-AF65-F5344CB8AC3E}">
        <p14:creationId xmlns:p14="http://schemas.microsoft.com/office/powerpoint/2010/main" val="424273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EA26144-4F6E-9847-82FB-3AF000425BB4}"/>
              </a:ext>
            </a:extLst>
          </p:cNvPr>
          <p:cNvSpPr>
            <a:spLocks noGrp="1"/>
          </p:cNvSpPr>
          <p:nvPr>
            <p:ph type="title"/>
          </p:nvPr>
        </p:nvSpPr>
        <p:spPr/>
        <p:txBody>
          <a:bodyPr/>
          <a:lstStyle/>
          <a:p>
            <a:endParaRPr lang="en-VN"/>
          </a:p>
        </p:txBody>
      </p:sp>
      <p:sp>
        <p:nvSpPr>
          <p:cNvPr id="8" name="Content Placeholder 7">
            <a:extLst>
              <a:ext uri="{FF2B5EF4-FFF2-40B4-BE49-F238E27FC236}">
                <a16:creationId xmlns:a16="http://schemas.microsoft.com/office/drawing/2014/main" id="{1913806C-86F8-2147-B5EC-EF557DD6AAAF}"/>
              </a:ext>
            </a:extLst>
          </p:cNvPr>
          <p:cNvSpPr>
            <a:spLocks noGrp="1"/>
          </p:cNvSpPr>
          <p:nvPr>
            <p:ph idx="1"/>
          </p:nvPr>
        </p:nvSpPr>
        <p:spPr/>
        <p:txBody>
          <a:bodyPr/>
          <a:lstStyle/>
          <a:p>
            <a:r>
              <a:rPr lang="en-VN" dirty="0"/>
              <a:t>A Maturing Discipline</a:t>
            </a:r>
          </a:p>
          <a:p>
            <a:r>
              <a:rPr lang="en-VN" dirty="0"/>
              <a:t>Novel Degree Programmes</a:t>
            </a:r>
          </a:p>
          <a:p>
            <a:r>
              <a:rPr lang="en-VN" dirty="0"/>
              <a:t>Computing in Schools</a:t>
            </a:r>
          </a:p>
          <a:p>
            <a:r>
              <a:rPr lang="en-VN" dirty="0"/>
              <a:t>Computing Education Research</a:t>
            </a:r>
          </a:p>
        </p:txBody>
      </p:sp>
      <p:sp>
        <p:nvSpPr>
          <p:cNvPr id="12" name="Footer Placeholder 11">
            <a:extLst>
              <a:ext uri="{FF2B5EF4-FFF2-40B4-BE49-F238E27FC236}">
                <a16:creationId xmlns:a16="http://schemas.microsoft.com/office/drawing/2014/main" id="{7EA5BD95-05F0-A146-8DED-17D59A6F74F0}"/>
              </a:ext>
            </a:extLst>
          </p:cNvPr>
          <p:cNvSpPr>
            <a:spLocks noGrp="1"/>
          </p:cNvSpPr>
          <p:nvPr>
            <p:ph type="ftr" sz="quarter" idx="10"/>
          </p:nvPr>
        </p:nvSpPr>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392072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46D37C-0520-E74B-97DC-DB91D99295AF}"/>
              </a:ext>
            </a:extLst>
          </p:cNvPr>
          <p:cNvSpPr>
            <a:spLocks noGrp="1"/>
          </p:cNvSpPr>
          <p:nvPr>
            <p:ph type="title"/>
          </p:nvPr>
        </p:nvSpPr>
        <p:spPr/>
        <p:txBody>
          <a:bodyPr/>
          <a:lstStyle/>
          <a:p>
            <a:endParaRPr lang="en-VN"/>
          </a:p>
        </p:txBody>
      </p:sp>
      <p:sp>
        <p:nvSpPr>
          <p:cNvPr id="6" name="Content Placeholder 5">
            <a:extLst>
              <a:ext uri="{FF2B5EF4-FFF2-40B4-BE49-F238E27FC236}">
                <a16:creationId xmlns:a16="http://schemas.microsoft.com/office/drawing/2014/main" id="{3912EC86-77A0-8043-BE8A-C554BAB36DC3}"/>
              </a:ext>
            </a:extLst>
          </p:cNvPr>
          <p:cNvSpPr>
            <a:spLocks noGrp="1"/>
          </p:cNvSpPr>
          <p:nvPr>
            <p:ph idx="1"/>
          </p:nvPr>
        </p:nvSpPr>
        <p:spPr>
          <a:xfrm>
            <a:off x="480956" y="3562080"/>
            <a:ext cx="12050973" cy="5222933"/>
          </a:xfrm>
        </p:spPr>
        <p:txBody>
          <a:bodyPr/>
          <a:lstStyle/>
          <a:p>
            <a:pPr marL="742950" indent="-742950">
              <a:buFont typeface="+mj-lt"/>
              <a:buAutoNum type="arabicPeriod"/>
            </a:pPr>
            <a:r>
              <a:rPr lang="en-VN" dirty="0"/>
              <a:t>Mission accomplished, so no more curriculum reports?</a:t>
            </a:r>
            <a:endParaRPr lang="en-US" i="1" dirty="0"/>
          </a:p>
          <a:p>
            <a:pPr lvl="1"/>
            <a:r>
              <a:rPr lang="en-US" i="1" dirty="0"/>
              <a:t>“That’s the thought that comes to my mind from reflecting back and thinking about where we are today. How much of the need was because it was a young, new field with many of the educators being converted from their training before computing training was widely available to being a mature field? Is the one that just came out the last one?”</a:t>
            </a:r>
            <a:endParaRPr lang="en-US" dirty="0"/>
          </a:p>
          <a:p>
            <a:pPr marL="742950" indent="-742950">
              <a:buFont typeface="+mj-lt"/>
              <a:buAutoNum type="arabicPeriod"/>
            </a:pPr>
            <a:endParaRPr lang="en-VN" dirty="0"/>
          </a:p>
        </p:txBody>
      </p:sp>
      <p:sp>
        <p:nvSpPr>
          <p:cNvPr id="7" name="Text Placeholder 6">
            <a:extLst>
              <a:ext uri="{FF2B5EF4-FFF2-40B4-BE49-F238E27FC236}">
                <a16:creationId xmlns:a16="http://schemas.microsoft.com/office/drawing/2014/main" id="{AD84A083-5D34-4747-9196-35959D8DD1F2}"/>
              </a:ext>
            </a:extLst>
          </p:cNvPr>
          <p:cNvSpPr>
            <a:spLocks noGrp="1"/>
          </p:cNvSpPr>
          <p:nvPr>
            <p:ph type="body" sz="quarter" idx="10"/>
          </p:nvPr>
        </p:nvSpPr>
        <p:spPr/>
        <p:txBody>
          <a:bodyPr/>
          <a:lstStyle/>
          <a:p>
            <a:r>
              <a:rPr lang="en-VN" dirty="0"/>
              <a:t>A Maturing Discipline</a:t>
            </a:r>
          </a:p>
        </p:txBody>
      </p:sp>
      <p:sp>
        <p:nvSpPr>
          <p:cNvPr id="8" name="Text Placeholder 7">
            <a:extLst>
              <a:ext uri="{FF2B5EF4-FFF2-40B4-BE49-F238E27FC236}">
                <a16:creationId xmlns:a16="http://schemas.microsoft.com/office/drawing/2014/main" id="{C8B997AD-CB1F-614A-9196-4291506D0FC7}"/>
              </a:ext>
            </a:extLst>
          </p:cNvPr>
          <p:cNvSpPr>
            <a:spLocks noGrp="1"/>
          </p:cNvSpPr>
          <p:nvPr>
            <p:ph type="body" sz="quarter" idx="11"/>
          </p:nvPr>
        </p:nvSpPr>
        <p:spPr/>
        <p:txBody>
          <a:bodyPr/>
          <a:lstStyle/>
          <a:p>
            <a:r>
              <a:rPr lang="en-VN" dirty="0"/>
              <a:t>Implications &amp; Scenarios for the Future</a:t>
            </a:r>
          </a:p>
        </p:txBody>
      </p:sp>
      <p:sp>
        <p:nvSpPr>
          <p:cNvPr id="9" name="Footer Placeholder 8">
            <a:extLst>
              <a:ext uri="{FF2B5EF4-FFF2-40B4-BE49-F238E27FC236}">
                <a16:creationId xmlns:a16="http://schemas.microsoft.com/office/drawing/2014/main" id="{ADA39D1E-2BA9-3948-AD68-31CEDA1DD42E}"/>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33027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46D37C-0520-E74B-97DC-DB91D99295AF}"/>
              </a:ext>
            </a:extLst>
          </p:cNvPr>
          <p:cNvSpPr>
            <a:spLocks noGrp="1"/>
          </p:cNvSpPr>
          <p:nvPr>
            <p:ph type="title"/>
          </p:nvPr>
        </p:nvSpPr>
        <p:spPr/>
        <p:txBody>
          <a:bodyPr/>
          <a:lstStyle/>
          <a:p>
            <a:endParaRPr lang="en-VN"/>
          </a:p>
        </p:txBody>
      </p:sp>
      <p:sp>
        <p:nvSpPr>
          <p:cNvPr id="6" name="Content Placeholder 5">
            <a:extLst>
              <a:ext uri="{FF2B5EF4-FFF2-40B4-BE49-F238E27FC236}">
                <a16:creationId xmlns:a16="http://schemas.microsoft.com/office/drawing/2014/main" id="{3912EC86-77A0-8043-BE8A-C554BAB36DC3}"/>
              </a:ext>
            </a:extLst>
          </p:cNvPr>
          <p:cNvSpPr>
            <a:spLocks noGrp="1"/>
          </p:cNvSpPr>
          <p:nvPr>
            <p:ph idx="1"/>
          </p:nvPr>
        </p:nvSpPr>
        <p:spPr>
          <a:xfrm>
            <a:off x="480956" y="3562080"/>
            <a:ext cx="12050973" cy="5222933"/>
          </a:xfrm>
        </p:spPr>
        <p:txBody>
          <a:bodyPr/>
          <a:lstStyle/>
          <a:p>
            <a:pPr marL="742950" indent="-742950">
              <a:buFont typeface="+mj-lt"/>
              <a:buAutoNum type="arabicPeriod"/>
            </a:pPr>
            <a:r>
              <a:rPr lang="en-VN" dirty="0"/>
              <a:t>Mission accomplished, so no more curriculum reports?</a:t>
            </a:r>
          </a:p>
          <a:p>
            <a:pPr lvl="2"/>
            <a:r>
              <a:rPr lang="en-VN" dirty="0"/>
              <a:t>The newest report (CC2020) </a:t>
            </a:r>
            <a:r>
              <a:rPr lang="en-US" dirty="0"/>
              <a:t>moved</a:t>
            </a:r>
            <a:r>
              <a:rPr lang="en-VN" dirty="0"/>
              <a:t> to using competencies.</a:t>
            </a:r>
          </a:p>
          <a:p>
            <a:pPr marL="742950" indent="-742950">
              <a:buFont typeface="+mj-lt"/>
              <a:buAutoNum type="arabicPeriod"/>
            </a:pPr>
            <a:r>
              <a:rPr lang="en-US" dirty="0"/>
              <a:t>A vastly restricted curriculum, with an essential core and an empirical examination of authentic practice. </a:t>
            </a:r>
          </a:p>
          <a:p>
            <a:pPr marL="742950" indent="-742950">
              <a:buFont typeface="+mj-lt"/>
              <a:buAutoNum type="arabicPeriod"/>
            </a:pPr>
            <a:r>
              <a:rPr lang="en-US" dirty="0"/>
              <a:t>Continued growth of the discipline, along with an inherent increase in subject matter knowledge.</a:t>
            </a:r>
          </a:p>
          <a:p>
            <a:pPr lvl="2"/>
            <a:r>
              <a:rPr lang="en-US" dirty="0"/>
              <a:t>This view implies that a single undergraduate degree can and should still encompass the whole field. </a:t>
            </a:r>
          </a:p>
        </p:txBody>
      </p:sp>
      <p:sp>
        <p:nvSpPr>
          <p:cNvPr id="7" name="Text Placeholder 6">
            <a:extLst>
              <a:ext uri="{FF2B5EF4-FFF2-40B4-BE49-F238E27FC236}">
                <a16:creationId xmlns:a16="http://schemas.microsoft.com/office/drawing/2014/main" id="{AD84A083-5D34-4747-9196-35959D8DD1F2}"/>
              </a:ext>
            </a:extLst>
          </p:cNvPr>
          <p:cNvSpPr>
            <a:spLocks noGrp="1"/>
          </p:cNvSpPr>
          <p:nvPr>
            <p:ph type="body" sz="quarter" idx="10"/>
          </p:nvPr>
        </p:nvSpPr>
        <p:spPr/>
        <p:txBody>
          <a:bodyPr/>
          <a:lstStyle/>
          <a:p>
            <a:r>
              <a:rPr lang="en-VN" dirty="0"/>
              <a:t>A Maturing Discipline</a:t>
            </a:r>
          </a:p>
        </p:txBody>
      </p:sp>
      <p:sp>
        <p:nvSpPr>
          <p:cNvPr id="8" name="Text Placeholder 7">
            <a:extLst>
              <a:ext uri="{FF2B5EF4-FFF2-40B4-BE49-F238E27FC236}">
                <a16:creationId xmlns:a16="http://schemas.microsoft.com/office/drawing/2014/main" id="{C8B997AD-CB1F-614A-9196-4291506D0FC7}"/>
              </a:ext>
            </a:extLst>
          </p:cNvPr>
          <p:cNvSpPr>
            <a:spLocks noGrp="1"/>
          </p:cNvSpPr>
          <p:nvPr>
            <p:ph type="body" sz="quarter" idx="11"/>
          </p:nvPr>
        </p:nvSpPr>
        <p:spPr/>
        <p:txBody>
          <a:bodyPr/>
          <a:lstStyle/>
          <a:p>
            <a:r>
              <a:rPr lang="en-VN" dirty="0"/>
              <a:t>Implications &amp; Scenarios for the Future</a:t>
            </a:r>
          </a:p>
        </p:txBody>
      </p:sp>
      <p:sp>
        <p:nvSpPr>
          <p:cNvPr id="9" name="Footer Placeholder 8">
            <a:extLst>
              <a:ext uri="{FF2B5EF4-FFF2-40B4-BE49-F238E27FC236}">
                <a16:creationId xmlns:a16="http://schemas.microsoft.com/office/drawing/2014/main" id="{ADA39D1E-2BA9-3948-AD68-31CEDA1DD42E}"/>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133371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428F-0F09-6E42-A837-7E6456827A6E}"/>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31BD74BC-5408-E644-AF95-3BE89C4C77D7}"/>
              </a:ext>
            </a:extLst>
          </p:cNvPr>
          <p:cNvSpPr>
            <a:spLocks noGrp="1"/>
          </p:cNvSpPr>
          <p:nvPr>
            <p:ph idx="1"/>
          </p:nvPr>
        </p:nvSpPr>
        <p:spPr/>
        <p:txBody>
          <a:bodyPr/>
          <a:lstStyle/>
          <a:p>
            <a:r>
              <a:rPr lang="en-VN" dirty="0"/>
              <a:t>New institutions of higher education, especially in engineering education, are offering advanced degrees over shorter periods of time.</a:t>
            </a:r>
          </a:p>
          <a:p>
            <a:pPr lvl="1"/>
            <a:r>
              <a:rPr lang="en-VN" i="1" dirty="0"/>
              <a:t>“</a:t>
            </a:r>
            <a:r>
              <a:rPr lang="en-US" i="1" dirty="0"/>
              <a:t>[…] it will be a unique curriculum model that will enable learners to gain an MEng in three (46-weeks) years and will place learning-by-doing over lectures, and learning-by-results over exams.”</a:t>
            </a:r>
            <a:endParaRPr lang="en-VN" i="1" dirty="0"/>
          </a:p>
        </p:txBody>
      </p:sp>
      <p:sp>
        <p:nvSpPr>
          <p:cNvPr id="4" name="Text Placeholder 3">
            <a:extLst>
              <a:ext uri="{FF2B5EF4-FFF2-40B4-BE49-F238E27FC236}">
                <a16:creationId xmlns:a16="http://schemas.microsoft.com/office/drawing/2014/main" id="{FDBDDE44-7F41-BB44-BCB6-40E2EA8D4730}"/>
              </a:ext>
            </a:extLst>
          </p:cNvPr>
          <p:cNvSpPr>
            <a:spLocks noGrp="1"/>
          </p:cNvSpPr>
          <p:nvPr>
            <p:ph type="body" sz="quarter" idx="10"/>
          </p:nvPr>
        </p:nvSpPr>
        <p:spPr/>
        <p:txBody>
          <a:bodyPr/>
          <a:lstStyle/>
          <a:p>
            <a:r>
              <a:rPr lang="en-VN" dirty="0"/>
              <a:t>Novel Degree Programmes</a:t>
            </a:r>
          </a:p>
        </p:txBody>
      </p:sp>
      <p:sp>
        <p:nvSpPr>
          <p:cNvPr id="5" name="Text Placeholder 4">
            <a:extLst>
              <a:ext uri="{FF2B5EF4-FFF2-40B4-BE49-F238E27FC236}">
                <a16:creationId xmlns:a16="http://schemas.microsoft.com/office/drawing/2014/main" id="{DDE9058F-5F6F-0947-AA03-272B3C3220E6}"/>
              </a:ext>
            </a:extLst>
          </p:cNvPr>
          <p:cNvSpPr>
            <a:spLocks noGrp="1"/>
          </p:cNvSpPr>
          <p:nvPr>
            <p:ph type="body" sz="quarter" idx="11"/>
          </p:nvPr>
        </p:nvSpPr>
        <p:spPr/>
        <p:txBody>
          <a:bodyPr/>
          <a:lstStyle/>
          <a:p>
            <a:r>
              <a:rPr lang="en-VN" dirty="0"/>
              <a:t>Compressed Degrees</a:t>
            </a:r>
          </a:p>
        </p:txBody>
      </p:sp>
      <p:pic>
        <p:nvPicPr>
          <p:cNvPr id="10" name="Picture 9">
            <a:extLst>
              <a:ext uri="{FF2B5EF4-FFF2-40B4-BE49-F238E27FC236}">
                <a16:creationId xmlns:a16="http://schemas.microsoft.com/office/drawing/2014/main" id="{35293D8F-7908-814C-8FEC-DEE925C9E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003" y="7064883"/>
            <a:ext cx="1911255" cy="1720130"/>
          </a:xfrm>
          <a:prstGeom prst="rect">
            <a:avLst/>
          </a:prstGeom>
        </p:spPr>
      </p:pic>
      <p:sp>
        <p:nvSpPr>
          <p:cNvPr id="11" name="Footer Placeholder 10">
            <a:extLst>
              <a:ext uri="{FF2B5EF4-FFF2-40B4-BE49-F238E27FC236}">
                <a16:creationId xmlns:a16="http://schemas.microsoft.com/office/drawing/2014/main" id="{EBE16D15-1ED1-594F-BDE8-3DCFAD77539B}"/>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78096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428F-0F09-6E42-A837-7E6456827A6E}"/>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31BD74BC-5408-E644-AF95-3BE89C4C77D7}"/>
              </a:ext>
            </a:extLst>
          </p:cNvPr>
          <p:cNvSpPr>
            <a:spLocks noGrp="1"/>
          </p:cNvSpPr>
          <p:nvPr>
            <p:ph idx="1"/>
          </p:nvPr>
        </p:nvSpPr>
        <p:spPr/>
        <p:txBody>
          <a:bodyPr/>
          <a:lstStyle/>
          <a:p>
            <a:r>
              <a:rPr lang="en-VN" dirty="0"/>
              <a:t>New institutions of higher education, especially in engineering education, are offering advanced degrees over shorter periods of time.</a:t>
            </a:r>
          </a:p>
          <a:p>
            <a:pPr lvl="1"/>
            <a:r>
              <a:rPr lang="en-VN" i="1" dirty="0"/>
              <a:t>“</a:t>
            </a:r>
            <a:r>
              <a:rPr lang="en-US" i="1" dirty="0"/>
              <a:t>Exceptional students […] could complete the bachelor's </a:t>
            </a:r>
            <a:r>
              <a:rPr lang="en-US" i="1" dirty="0" err="1"/>
              <a:t>programme</a:t>
            </a:r>
            <a:r>
              <a:rPr lang="en-US" i="1" dirty="0"/>
              <a:t> in two years, or the master's </a:t>
            </a:r>
            <a:r>
              <a:rPr lang="en-US" i="1" dirty="0" err="1"/>
              <a:t>programme</a:t>
            </a:r>
            <a:r>
              <a:rPr lang="en-US" i="1" dirty="0"/>
              <a:t> in three.”</a:t>
            </a:r>
          </a:p>
        </p:txBody>
      </p:sp>
      <p:sp>
        <p:nvSpPr>
          <p:cNvPr id="4" name="Text Placeholder 3">
            <a:extLst>
              <a:ext uri="{FF2B5EF4-FFF2-40B4-BE49-F238E27FC236}">
                <a16:creationId xmlns:a16="http://schemas.microsoft.com/office/drawing/2014/main" id="{FDBDDE44-7F41-BB44-BCB6-40E2EA8D4730}"/>
              </a:ext>
            </a:extLst>
          </p:cNvPr>
          <p:cNvSpPr>
            <a:spLocks noGrp="1"/>
          </p:cNvSpPr>
          <p:nvPr>
            <p:ph type="body" sz="quarter" idx="10"/>
          </p:nvPr>
        </p:nvSpPr>
        <p:spPr/>
        <p:txBody>
          <a:bodyPr/>
          <a:lstStyle/>
          <a:p>
            <a:r>
              <a:rPr lang="en-VN" dirty="0"/>
              <a:t>Novel Degree Programmes</a:t>
            </a:r>
          </a:p>
        </p:txBody>
      </p:sp>
      <p:sp>
        <p:nvSpPr>
          <p:cNvPr id="5" name="Text Placeholder 4">
            <a:extLst>
              <a:ext uri="{FF2B5EF4-FFF2-40B4-BE49-F238E27FC236}">
                <a16:creationId xmlns:a16="http://schemas.microsoft.com/office/drawing/2014/main" id="{DDE9058F-5F6F-0947-AA03-272B3C3220E6}"/>
              </a:ext>
            </a:extLst>
          </p:cNvPr>
          <p:cNvSpPr>
            <a:spLocks noGrp="1"/>
          </p:cNvSpPr>
          <p:nvPr>
            <p:ph type="body" sz="quarter" idx="11"/>
          </p:nvPr>
        </p:nvSpPr>
        <p:spPr/>
        <p:txBody>
          <a:bodyPr/>
          <a:lstStyle/>
          <a:p>
            <a:r>
              <a:rPr lang="en-VN" dirty="0"/>
              <a:t>Compressed Degrees</a:t>
            </a:r>
          </a:p>
        </p:txBody>
      </p:sp>
      <p:pic>
        <p:nvPicPr>
          <p:cNvPr id="8" name="Picture 7">
            <a:extLst>
              <a:ext uri="{FF2B5EF4-FFF2-40B4-BE49-F238E27FC236}">
                <a16:creationId xmlns:a16="http://schemas.microsoft.com/office/drawing/2014/main" id="{013A10FA-BF2C-404F-974A-92C5749A97CB}"/>
              </a:ext>
            </a:extLst>
          </p:cNvPr>
          <p:cNvPicPr>
            <a:picLocks noChangeAspect="1"/>
          </p:cNvPicPr>
          <p:nvPr/>
        </p:nvPicPr>
        <p:blipFill rotWithShape="1">
          <a:blip r:embed="rId2">
            <a:extLst>
              <a:ext uri="{28A0092B-C50C-407E-A947-70E740481C1C}">
                <a14:useLocalDpi xmlns:a14="http://schemas.microsoft.com/office/drawing/2010/main" val="0"/>
              </a:ext>
            </a:extLst>
          </a:blip>
          <a:srcRect t="5000" b="5000"/>
          <a:stretch/>
        </p:blipFill>
        <p:spPr>
          <a:xfrm>
            <a:off x="2012003" y="6491673"/>
            <a:ext cx="1911254" cy="1720130"/>
          </a:xfrm>
          <a:prstGeom prst="rect">
            <a:avLst/>
          </a:prstGeom>
        </p:spPr>
      </p:pic>
      <p:sp>
        <p:nvSpPr>
          <p:cNvPr id="11" name="Footer Placeholder 10">
            <a:extLst>
              <a:ext uri="{FF2B5EF4-FFF2-40B4-BE49-F238E27FC236}">
                <a16:creationId xmlns:a16="http://schemas.microsoft.com/office/drawing/2014/main" id="{EBE16D15-1ED1-594F-BDE8-3DCFAD77539B}"/>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269288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428F-0F09-6E42-A837-7E6456827A6E}"/>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31BD74BC-5408-E644-AF95-3BE89C4C77D7}"/>
              </a:ext>
            </a:extLst>
          </p:cNvPr>
          <p:cNvSpPr>
            <a:spLocks noGrp="1"/>
          </p:cNvSpPr>
          <p:nvPr>
            <p:ph idx="1"/>
          </p:nvPr>
        </p:nvSpPr>
        <p:spPr/>
        <p:txBody>
          <a:bodyPr/>
          <a:lstStyle/>
          <a:p>
            <a:r>
              <a:rPr lang="en-GB" dirty="0"/>
              <a:t>Graduate apprenticeships were established in response to the persistent skills gap, with employers facing difficulties in recruiting adequately skilled employees.</a:t>
            </a:r>
          </a:p>
          <a:p>
            <a:pPr lvl="1"/>
            <a:r>
              <a:rPr lang="en-GB" i="1" dirty="0"/>
              <a:t>How are these programmes working for students, companies, and universities alike?</a:t>
            </a:r>
          </a:p>
          <a:p>
            <a:pPr lvl="1"/>
            <a:r>
              <a:rPr lang="en-GB" i="1" dirty="0"/>
              <a:t>Nationwide, what are the differences – at universities and in companies – in how these programmes have been implemented? How are these differences reflected in students’ experiences?</a:t>
            </a:r>
          </a:p>
          <a:p>
            <a:pPr lvl="1"/>
            <a:r>
              <a:rPr lang="en-GB" i="1" dirty="0"/>
              <a:t>What stories are students telling about their experiences?</a:t>
            </a:r>
          </a:p>
        </p:txBody>
      </p:sp>
      <p:sp>
        <p:nvSpPr>
          <p:cNvPr id="4" name="Text Placeholder 3">
            <a:extLst>
              <a:ext uri="{FF2B5EF4-FFF2-40B4-BE49-F238E27FC236}">
                <a16:creationId xmlns:a16="http://schemas.microsoft.com/office/drawing/2014/main" id="{FDBDDE44-7F41-BB44-BCB6-40E2EA8D4730}"/>
              </a:ext>
            </a:extLst>
          </p:cNvPr>
          <p:cNvSpPr>
            <a:spLocks noGrp="1"/>
          </p:cNvSpPr>
          <p:nvPr>
            <p:ph type="body" sz="quarter" idx="10"/>
          </p:nvPr>
        </p:nvSpPr>
        <p:spPr/>
        <p:txBody>
          <a:bodyPr/>
          <a:lstStyle/>
          <a:p>
            <a:r>
              <a:rPr lang="en-VN" dirty="0"/>
              <a:t>Novel Degree Programmes</a:t>
            </a:r>
          </a:p>
        </p:txBody>
      </p:sp>
      <p:sp>
        <p:nvSpPr>
          <p:cNvPr id="5" name="Text Placeholder 4">
            <a:extLst>
              <a:ext uri="{FF2B5EF4-FFF2-40B4-BE49-F238E27FC236}">
                <a16:creationId xmlns:a16="http://schemas.microsoft.com/office/drawing/2014/main" id="{DDE9058F-5F6F-0947-AA03-272B3C3220E6}"/>
              </a:ext>
            </a:extLst>
          </p:cNvPr>
          <p:cNvSpPr>
            <a:spLocks noGrp="1"/>
          </p:cNvSpPr>
          <p:nvPr>
            <p:ph type="body" sz="quarter" idx="11"/>
          </p:nvPr>
        </p:nvSpPr>
        <p:spPr/>
        <p:txBody>
          <a:bodyPr/>
          <a:lstStyle/>
          <a:p>
            <a:r>
              <a:rPr lang="en-VN" dirty="0"/>
              <a:t>Work-Based Learning</a:t>
            </a:r>
          </a:p>
        </p:txBody>
      </p:sp>
      <p:sp>
        <p:nvSpPr>
          <p:cNvPr id="11" name="Footer Placeholder 10">
            <a:extLst>
              <a:ext uri="{FF2B5EF4-FFF2-40B4-BE49-F238E27FC236}">
                <a16:creationId xmlns:a16="http://schemas.microsoft.com/office/drawing/2014/main" id="{EBE16D15-1ED1-594F-BDE8-3DCFAD77539B}"/>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spTree>
    <p:extLst>
      <p:ext uri="{BB962C8B-B14F-4D97-AF65-F5344CB8AC3E}">
        <p14:creationId xmlns:p14="http://schemas.microsoft.com/office/powerpoint/2010/main" val="11766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428F-0F09-6E42-A837-7E6456827A6E}"/>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31BD74BC-5408-E644-AF95-3BE89C4C77D7}"/>
              </a:ext>
            </a:extLst>
          </p:cNvPr>
          <p:cNvSpPr>
            <a:spLocks noGrp="1"/>
          </p:cNvSpPr>
          <p:nvPr>
            <p:ph idx="1"/>
          </p:nvPr>
        </p:nvSpPr>
        <p:spPr>
          <a:xfrm>
            <a:off x="464023" y="3562080"/>
            <a:ext cx="11172453" cy="5222933"/>
          </a:xfrm>
        </p:spPr>
        <p:txBody>
          <a:bodyPr/>
          <a:lstStyle/>
          <a:p>
            <a:pPr marL="571500" indent="-571500">
              <a:buFont typeface="Arial" panose="020B0604020202020204" pitchFamily="34" charset="0"/>
              <a:buChar char="•"/>
            </a:pPr>
            <a:r>
              <a:rPr lang="en-VN" dirty="0"/>
              <a:t>Establishing different forms of interdisciplinary degree programmes.</a:t>
            </a:r>
          </a:p>
          <a:p>
            <a:pPr marL="571500" indent="-571500">
              <a:buFont typeface="Arial" panose="020B0604020202020204" pitchFamily="34" charset="0"/>
              <a:buChar char="•"/>
            </a:pPr>
            <a:r>
              <a:rPr lang="en-VN" dirty="0"/>
              <a:t>Incorporating computing into other degree programmes.</a:t>
            </a:r>
          </a:p>
          <a:p>
            <a:pPr marL="1221730" lvl="1" indent="-571500">
              <a:buFont typeface="Arial" panose="020B0604020202020204" pitchFamily="34" charset="0"/>
              <a:buChar char="•"/>
            </a:pPr>
            <a:r>
              <a:rPr lang="en-VN" dirty="0"/>
              <a:t>One such example is the </a:t>
            </a:r>
            <a:r>
              <a:rPr lang="en-VN" i="1" dirty="0"/>
              <a:t>Year in Computing </a:t>
            </a:r>
            <a:r>
              <a:rPr lang="en-VN" dirty="0"/>
              <a:t>at the </a:t>
            </a:r>
            <a:r>
              <a:rPr lang="en-VN" i="1" dirty="0"/>
              <a:t>University of Kent</a:t>
            </a:r>
            <a:r>
              <a:rPr lang="en-VN" dirty="0"/>
              <a:t> (Dziallas, Fincher, Johnson, Utting, 2017).</a:t>
            </a:r>
          </a:p>
        </p:txBody>
      </p:sp>
      <p:sp>
        <p:nvSpPr>
          <p:cNvPr id="4" name="Text Placeholder 3">
            <a:extLst>
              <a:ext uri="{FF2B5EF4-FFF2-40B4-BE49-F238E27FC236}">
                <a16:creationId xmlns:a16="http://schemas.microsoft.com/office/drawing/2014/main" id="{FDBDDE44-7F41-BB44-BCB6-40E2EA8D4730}"/>
              </a:ext>
            </a:extLst>
          </p:cNvPr>
          <p:cNvSpPr>
            <a:spLocks noGrp="1"/>
          </p:cNvSpPr>
          <p:nvPr>
            <p:ph type="body" sz="quarter" idx="10"/>
          </p:nvPr>
        </p:nvSpPr>
        <p:spPr/>
        <p:txBody>
          <a:bodyPr/>
          <a:lstStyle/>
          <a:p>
            <a:r>
              <a:rPr lang="en-VN" dirty="0"/>
              <a:t>Novel Degree Programmes</a:t>
            </a:r>
          </a:p>
        </p:txBody>
      </p:sp>
      <p:sp>
        <p:nvSpPr>
          <p:cNvPr id="5" name="Text Placeholder 4">
            <a:extLst>
              <a:ext uri="{FF2B5EF4-FFF2-40B4-BE49-F238E27FC236}">
                <a16:creationId xmlns:a16="http://schemas.microsoft.com/office/drawing/2014/main" id="{DDE9058F-5F6F-0947-AA03-272B3C3220E6}"/>
              </a:ext>
            </a:extLst>
          </p:cNvPr>
          <p:cNvSpPr>
            <a:spLocks noGrp="1"/>
          </p:cNvSpPr>
          <p:nvPr>
            <p:ph type="body" sz="quarter" idx="11"/>
          </p:nvPr>
        </p:nvSpPr>
        <p:spPr/>
        <p:txBody>
          <a:bodyPr/>
          <a:lstStyle/>
          <a:p>
            <a:r>
              <a:rPr lang="en-VN" dirty="0"/>
              <a:t>Augmenting Other Disciplines</a:t>
            </a:r>
          </a:p>
        </p:txBody>
      </p:sp>
      <p:sp>
        <p:nvSpPr>
          <p:cNvPr id="11" name="Footer Placeholder 10">
            <a:extLst>
              <a:ext uri="{FF2B5EF4-FFF2-40B4-BE49-F238E27FC236}">
                <a16:creationId xmlns:a16="http://schemas.microsoft.com/office/drawing/2014/main" id="{EBE16D15-1ED1-594F-BDE8-3DCFAD77539B}"/>
              </a:ext>
            </a:extLst>
          </p:cNvPr>
          <p:cNvSpPr>
            <a:spLocks noGrp="1"/>
          </p:cNvSpPr>
          <p:nvPr>
            <p:ph type="ftr" sz="quarter" idx="12"/>
          </p:nvPr>
        </p:nvSpPr>
        <p:spPr/>
        <p:txBody>
          <a:bodyPr/>
          <a:lstStyle/>
          <a:p>
            <a:pPr marL="12700" defTabSz="914400">
              <a:spcBef>
                <a:spcPts val="145"/>
              </a:spcBef>
            </a:pPr>
            <a:r>
              <a:rPr lang="en-US"/>
              <a:t>My Vision for Computing Education</a:t>
            </a:r>
            <a:endParaRPr lang="en-US" dirty="0"/>
          </a:p>
        </p:txBody>
      </p:sp>
      <p:pic>
        <p:nvPicPr>
          <p:cNvPr id="7" name="Picture 6">
            <a:extLst>
              <a:ext uri="{FF2B5EF4-FFF2-40B4-BE49-F238E27FC236}">
                <a16:creationId xmlns:a16="http://schemas.microsoft.com/office/drawing/2014/main" id="{56052D44-FD7C-C842-8E35-12ADBD047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04" y="3289103"/>
            <a:ext cx="10044109" cy="5440559"/>
          </a:xfrm>
          <a:prstGeom prst="rect">
            <a:avLst/>
          </a:prstGeom>
        </p:spPr>
      </p:pic>
    </p:spTree>
    <p:extLst>
      <p:ext uri="{BB962C8B-B14F-4D97-AF65-F5344CB8AC3E}">
        <p14:creationId xmlns:p14="http://schemas.microsoft.com/office/powerpoint/2010/main" val="5598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B93175EF83114397F5A8B193585041" ma:contentTypeVersion="10" ma:contentTypeDescription="Create a new document." ma:contentTypeScope="" ma:versionID="199bbe7b29ec99cf60473b5be55a4ce9">
  <xsd:schema xmlns:xsd="http://www.w3.org/2001/XMLSchema" xmlns:xs="http://www.w3.org/2001/XMLSchema" xmlns:p="http://schemas.microsoft.com/office/2006/metadata/properties" xmlns:ns2="84cea41e-ffab-42cc-b8da-ccca2008a564" xmlns:ns3="86131c57-d65d-4a16-bace-72eebe1ddfdc" targetNamespace="http://schemas.microsoft.com/office/2006/metadata/properties" ma:root="true" ma:fieldsID="26332f4bf750bb62c98f2efed6dc6be9" ns2:_="" ns3:_="">
    <xsd:import namespace="84cea41e-ffab-42cc-b8da-ccca2008a564"/>
    <xsd:import namespace="86131c57-d65d-4a16-bace-72eebe1ddf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cea41e-ffab-42cc-b8da-ccca2008a5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31c57-d65d-4a16-bace-72eebe1ddfd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125129-B383-462F-9D28-597CB214C211}">
  <ds:schemaRefs>
    <ds:schemaRef ds:uri="http://schemas.microsoft.com/sharepoint/v3/contenttype/forms"/>
  </ds:schemaRefs>
</ds:datastoreItem>
</file>

<file path=customXml/itemProps2.xml><?xml version="1.0" encoding="utf-8"?>
<ds:datastoreItem xmlns:ds="http://schemas.openxmlformats.org/officeDocument/2006/customXml" ds:itemID="{599BD2D7-0E95-47CA-A31E-325BCD4B72E5}">
  <ds:schemaRefs>
    <ds:schemaRef ds:uri="http://purl.org/dc/terms/"/>
    <ds:schemaRef ds:uri="http://purl.org/dc/elements/1.1/"/>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86131c57-d65d-4a16-bace-72eebe1ddfdc"/>
    <ds:schemaRef ds:uri="84cea41e-ffab-42cc-b8da-ccca2008a564"/>
    <ds:schemaRef ds:uri="http://purl.org/dc/dcmitype/"/>
  </ds:schemaRefs>
</ds:datastoreItem>
</file>

<file path=customXml/itemProps3.xml><?xml version="1.0" encoding="utf-8"?>
<ds:datastoreItem xmlns:ds="http://schemas.openxmlformats.org/officeDocument/2006/customXml" ds:itemID="{DD20116E-3287-4A56-95FB-8E2FB5EE5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cea41e-ffab-42cc-b8da-ccca2008a564"/>
    <ds:schemaRef ds:uri="86131c57-d65d-4a16-bace-72eebe1ddf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861</TotalTime>
  <Words>2034</Words>
  <Application>Microsoft Macintosh PowerPoint</Application>
  <PresentationFormat>Custom</PresentationFormat>
  <Paragraphs>177</Paragraphs>
  <Slides>23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Garamond Premr Pro</vt:lpstr>
      <vt:lpstr>Halyard Display</vt:lpstr>
      <vt:lpstr>Office Theme</vt:lpstr>
      <vt:lpstr>My Vision for Computing Education Research and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Vision for Computing Education Research and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Thanh Phong</dc:creator>
  <cp:lastModifiedBy>Sebastian Dziallas</cp:lastModifiedBy>
  <cp:revision>257</cp:revision>
  <dcterms:created xsi:type="dcterms:W3CDTF">2019-06-26T06:45:59Z</dcterms:created>
  <dcterms:modified xsi:type="dcterms:W3CDTF">2020-06-09T11:12:24Z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0x0101004BB93175EF83114397F5A8B193585041</vt:lpwstr>
  </property>
</Properties>
</file>