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59"/>
  </p:notesMasterIdLst>
  <p:handoutMasterIdLst>
    <p:handoutMasterId r:id="rId60"/>
  </p:handoutMasterIdLst>
  <p:sldIdLst>
    <p:sldId id="257" r:id="rId5"/>
    <p:sldId id="258" r:id="rId6"/>
    <p:sldId id="259" r:id="rId7"/>
    <p:sldId id="293" r:id="rId8"/>
    <p:sldId id="260" r:id="rId9"/>
    <p:sldId id="261" r:id="rId10"/>
    <p:sldId id="262" r:id="rId11"/>
    <p:sldId id="263" r:id="rId12"/>
    <p:sldId id="264" r:id="rId13"/>
    <p:sldId id="291" r:id="rId14"/>
    <p:sldId id="288" r:id="rId15"/>
    <p:sldId id="290" r:id="rId16"/>
    <p:sldId id="289" r:id="rId17"/>
    <p:sldId id="294" r:id="rId18"/>
    <p:sldId id="265" r:id="rId19"/>
    <p:sldId id="267" r:id="rId20"/>
    <p:sldId id="266" r:id="rId21"/>
    <p:sldId id="269" r:id="rId22"/>
    <p:sldId id="270" r:id="rId23"/>
    <p:sldId id="295" r:id="rId24"/>
    <p:sldId id="273" r:id="rId25"/>
    <p:sldId id="271" r:id="rId26"/>
    <p:sldId id="272" r:id="rId27"/>
    <p:sldId id="287" r:id="rId28"/>
    <p:sldId id="275" r:id="rId29"/>
    <p:sldId id="276" r:id="rId30"/>
    <p:sldId id="277" r:id="rId31"/>
    <p:sldId id="278" r:id="rId32"/>
    <p:sldId id="279" r:id="rId33"/>
    <p:sldId id="280" r:id="rId34"/>
    <p:sldId id="281" r:id="rId35"/>
    <p:sldId id="296" r:id="rId36"/>
    <p:sldId id="282" r:id="rId37"/>
    <p:sldId id="314" r:id="rId38"/>
    <p:sldId id="315" r:id="rId39"/>
    <p:sldId id="309" r:id="rId40"/>
    <p:sldId id="304" r:id="rId41"/>
    <p:sldId id="299" r:id="rId42"/>
    <p:sldId id="300" r:id="rId43"/>
    <p:sldId id="301" r:id="rId44"/>
    <p:sldId id="305" r:id="rId45"/>
    <p:sldId id="303" r:id="rId46"/>
    <p:sldId id="306" r:id="rId47"/>
    <p:sldId id="307" r:id="rId48"/>
    <p:sldId id="302" r:id="rId49"/>
    <p:sldId id="298" r:id="rId50"/>
    <p:sldId id="297" r:id="rId51"/>
    <p:sldId id="283" r:id="rId52"/>
    <p:sldId id="284" r:id="rId53"/>
    <p:sldId id="285" r:id="rId54"/>
    <p:sldId id="312" r:id="rId55"/>
    <p:sldId id="313" r:id="rId56"/>
    <p:sldId id="310" r:id="rId57"/>
    <p:sldId id="292" r:id="rId58"/>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6E"/>
    <a:srgbClr val="F0F0EE"/>
    <a:srgbClr val="FFF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4D2BE-0DAF-4B0E-A7BB-2750A6C767BB}" v="195" dt="2019-06-26T10:08:23.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2" autoAdjust="0"/>
    <p:restoredTop sz="94660"/>
  </p:normalViewPr>
  <p:slideViewPr>
    <p:cSldViewPr snapToGrid="0">
      <p:cViewPr varScale="1">
        <p:scale>
          <a:sx n="96" d="100"/>
          <a:sy n="96" d="100"/>
        </p:scale>
        <p:origin x="992" y="18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CA267B-A0B9-4748-A81D-62B95CAA90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289FA7-D344-4490-8869-3D8BB3B9DA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68607-E0FD-4F77-935F-AB4CF3302522}" type="datetimeFigureOut">
              <a:rPr lang="en-US" smtClean="0"/>
              <a:t>6/9/20</a:t>
            </a:fld>
            <a:endParaRPr lang="en-US"/>
          </a:p>
        </p:txBody>
      </p:sp>
      <p:sp>
        <p:nvSpPr>
          <p:cNvPr id="4" name="Footer Placeholder 3">
            <a:extLst>
              <a:ext uri="{FF2B5EF4-FFF2-40B4-BE49-F238E27FC236}">
                <a16:creationId xmlns:a16="http://schemas.microsoft.com/office/drawing/2014/main" id="{A073C0FC-97A0-4829-A371-97CA6A72D4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933846-5F99-4018-B11A-1489310DD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7AACBB-8CD0-457D-9B05-C7D16A4AD410}" type="slidenum">
              <a:rPr lang="en-US" smtClean="0"/>
              <a:t>‹#›</a:t>
            </a:fld>
            <a:endParaRPr lang="en-US"/>
          </a:p>
        </p:txBody>
      </p:sp>
    </p:spTree>
    <p:extLst>
      <p:ext uri="{BB962C8B-B14F-4D97-AF65-F5344CB8AC3E}">
        <p14:creationId xmlns:p14="http://schemas.microsoft.com/office/powerpoint/2010/main" val="3718579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CB82E-4A63-4C07-AB2A-14E0248037B5}" type="datetimeFigureOut">
              <a:rPr lang="en-US" smtClean="0"/>
              <a:t>6/9/20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14113-B948-4E30-A661-88FC254F8D42}" type="slidenum">
              <a:rPr lang="en-US" smtClean="0"/>
              <a:t>‹#›</a:t>
            </a:fld>
            <a:endParaRPr lang="en-US"/>
          </a:p>
        </p:txBody>
      </p:sp>
    </p:spTree>
    <p:extLst>
      <p:ext uri="{BB962C8B-B14F-4D97-AF65-F5344CB8AC3E}">
        <p14:creationId xmlns:p14="http://schemas.microsoft.com/office/powerpoint/2010/main" val="3107202808"/>
      </p:ext>
    </p:extLst>
  </p:cSld>
  <p:clrMap bg1="lt1" tx1="dk1" bg2="lt2" tx2="dk2" accent1="accent1" accent2="accent2" accent3="accent3" accent4="accent4" accent5="accent5" accent6="accent6" hlink="hlink" folHlink="folHlink"/>
  <p:notesStyle>
    <a:lvl1pPr marL="0" algn="l" defTabSz="1300460" rtl="0" eaLnBrk="1" latinLnBrk="0" hangingPunct="1">
      <a:defRPr sz="1707" kern="1200">
        <a:solidFill>
          <a:schemeClr val="tx1"/>
        </a:solidFill>
        <a:latin typeface="+mn-lt"/>
        <a:ea typeface="+mn-ea"/>
        <a:cs typeface="+mn-cs"/>
      </a:defRPr>
    </a:lvl1pPr>
    <a:lvl2pPr marL="650230" algn="l" defTabSz="1300460" rtl="0" eaLnBrk="1" latinLnBrk="0" hangingPunct="1">
      <a:defRPr sz="1707" kern="1200">
        <a:solidFill>
          <a:schemeClr val="tx1"/>
        </a:solidFill>
        <a:latin typeface="+mn-lt"/>
        <a:ea typeface="+mn-ea"/>
        <a:cs typeface="+mn-cs"/>
      </a:defRPr>
    </a:lvl2pPr>
    <a:lvl3pPr marL="1300460" algn="l" defTabSz="1300460" rtl="0" eaLnBrk="1" latinLnBrk="0" hangingPunct="1">
      <a:defRPr sz="1707" kern="1200">
        <a:solidFill>
          <a:schemeClr val="tx1"/>
        </a:solidFill>
        <a:latin typeface="+mn-lt"/>
        <a:ea typeface="+mn-ea"/>
        <a:cs typeface="+mn-cs"/>
      </a:defRPr>
    </a:lvl3pPr>
    <a:lvl4pPr marL="1950690" algn="l" defTabSz="1300460" rtl="0" eaLnBrk="1" latinLnBrk="0" hangingPunct="1">
      <a:defRPr sz="1707" kern="1200">
        <a:solidFill>
          <a:schemeClr val="tx1"/>
        </a:solidFill>
        <a:latin typeface="+mn-lt"/>
        <a:ea typeface="+mn-ea"/>
        <a:cs typeface="+mn-cs"/>
      </a:defRPr>
    </a:lvl4pPr>
    <a:lvl5pPr marL="2600919" algn="l" defTabSz="1300460" rtl="0" eaLnBrk="1" latinLnBrk="0" hangingPunct="1">
      <a:defRPr sz="1707" kern="1200">
        <a:solidFill>
          <a:schemeClr val="tx1"/>
        </a:solidFill>
        <a:latin typeface="+mn-lt"/>
        <a:ea typeface="+mn-ea"/>
        <a:cs typeface="+mn-cs"/>
      </a:defRPr>
    </a:lvl5pPr>
    <a:lvl6pPr marL="3251149" algn="l" defTabSz="1300460" rtl="0" eaLnBrk="1" latinLnBrk="0" hangingPunct="1">
      <a:defRPr sz="1707" kern="1200">
        <a:solidFill>
          <a:schemeClr val="tx1"/>
        </a:solidFill>
        <a:latin typeface="+mn-lt"/>
        <a:ea typeface="+mn-ea"/>
        <a:cs typeface="+mn-cs"/>
      </a:defRPr>
    </a:lvl6pPr>
    <a:lvl7pPr marL="3901379" algn="l" defTabSz="1300460" rtl="0" eaLnBrk="1" latinLnBrk="0" hangingPunct="1">
      <a:defRPr sz="1707" kern="1200">
        <a:solidFill>
          <a:schemeClr val="tx1"/>
        </a:solidFill>
        <a:latin typeface="+mn-lt"/>
        <a:ea typeface="+mn-ea"/>
        <a:cs typeface="+mn-cs"/>
      </a:defRPr>
    </a:lvl7pPr>
    <a:lvl8pPr marL="4551609" algn="l" defTabSz="1300460" rtl="0" eaLnBrk="1" latinLnBrk="0" hangingPunct="1">
      <a:defRPr sz="1707" kern="1200">
        <a:solidFill>
          <a:schemeClr val="tx1"/>
        </a:solidFill>
        <a:latin typeface="+mn-lt"/>
        <a:ea typeface="+mn-ea"/>
        <a:cs typeface="+mn-cs"/>
      </a:defRPr>
    </a:lvl8pPr>
    <a:lvl9pPr marL="5201839" algn="l" defTabSz="1300460" rtl="0" eaLnBrk="1" latinLnBrk="0" hangingPunct="1">
      <a:defRPr sz="17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0F0E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8552" y="8994972"/>
            <a:ext cx="8156765" cy="407537"/>
          </a:xfrm>
        </p:spPr>
        <p:txBody>
          <a:bodyPr anchor="b">
            <a:noAutofit/>
          </a:bodyPr>
          <a:lstStyle>
            <a:lvl1pPr algn="l">
              <a:defRPr lang="en-US" sz="2000" kern="1200" smtClean="0">
                <a:solidFill>
                  <a:srgbClr val="00196E"/>
                </a:solidFill>
                <a:latin typeface="Halyard Display"/>
                <a:ea typeface="+mn-ea"/>
                <a:cs typeface="Halyard Display"/>
              </a:defRPr>
            </a:lvl1pPr>
          </a:lstStyle>
          <a:p>
            <a:r>
              <a:rPr lang="en-US" dirty="0"/>
              <a:t>Click to edit Master title style</a:t>
            </a:r>
          </a:p>
        </p:txBody>
      </p:sp>
      <p:sp>
        <p:nvSpPr>
          <p:cNvPr id="4" name="Date Placeholder 3"/>
          <p:cNvSpPr>
            <a:spLocks noGrp="1"/>
          </p:cNvSpPr>
          <p:nvPr>
            <p:ph type="dt" sz="half" idx="10"/>
          </p:nvPr>
        </p:nvSpPr>
        <p:spPr>
          <a:xfrm>
            <a:off x="11044052" y="9246171"/>
            <a:ext cx="1520042" cy="182101"/>
          </a:xfrm>
          <a:prstGeom prst="rect">
            <a:avLst/>
          </a:prstGeom>
        </p:spPr>
        <p:txBody>
          <a:bodyPr vert="horz" wrap="square" lIns="0" tIns="12700" rIns="0" bIns="0" rtlCol="0">
            <a:spAutoFit/>
          </a:bodyPr>
          <a:lstStyle>
            <a:lvl1pPr algn="r">
              <a:defRPr lang="en-US" sz="1100" spc="-5" smtClean="0">
                <a:solidFill>
                  <a:srgbClr val="00196E"/>
                </a:solidFill>
                <a:latin typeface="Halyard Display"/>
                <a:ea typeface="+mn-ea"/>
                <a:cs typeface="Halyard Display"/>
              </a:defRPr>
            </a:lvl1pPr>
          </a:lstStyle>
          <a:p>
            <a:pPr marL="12700" defTabSz="914400">
              <a:spcBef>
                <a:spcPts val="100"/>
              </a:spcBef>
            </a:pPr>
            <a:endParaRPr lang="en-US" dirty="0"/>
          </a:p>
        </p:txBody>
      </p:sp>
      <p:sp>
        <p:nvSpPr>
          <p:cNvPr id="7" name="object 2">
            <a:extLst>
              <a:ext uri="{FF2B5EF4-FFF2-40B4-BE49-F238E27FC236}">
                <a16:creationId xmlns:a16="http://schemas.microsoft.com/office/drawing/2014/main" id="{A0B86F2F-46E6-4857-AA59-2C70C36CDD95}"/>
              </a:ext>
            </a:extLst>
          </p:cNvPr>
          <p:cNvSpPr/>
          <p:nvPr userDrawn="1"/>
        </p:nvSpPr>
        <p:spPr>
          <a:xfrm>
            <a:off x="598552" y="554859"/>
            <a:ext cx="4445000" cy="2896222"/>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15213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3rd Engineering Education Research (EER) Network Annual Symposium</a:t>
            </a:r>
          </a:p>
        </p:txBody>
      </p:sp>
      <p:sp>
        <p:nvSpPr>
          <p:cNvPr id="6" name="Slide Number Placeholder 1"/>
          <p:cNvSpPr>
            <a:spLocks noGrp="1"/>
          </p:cNvSpPr>
          <p:nvPr>
            <p:ph type="sldNum" sz="quarter" idx="4"/>
          </p:nvPr>
        </p:nvSpPr>
        <p:spPr>
          <a:xfrm>
            <a:off x="216747" y="9229795"/>
            <a:ext cx="957298" cy="379307"/>
          </a:xfrm>
          <a:prstGeom prst="rect">
            <a:avLst/>
          </a:prstGeom>
        </p:spPr>
        <p:txBody>
          <a:bodyPr vert="horz" lIns="91440" tIns="45720" rIns="91440" bIns="45720" rtlCol="0" anchor="ctr"/>
          <a:lstStyle>
            <a:lvl1pPr algn="r">
              <a:defRPr sz="1422">
                <a:solidFill>
                  <a:schemeClr val="tx1"/>
                </a:solidFill>
              </a:defRPr>
            </a:lvl1pPr>
          </a:lstStyle>
          <a:p>
            <a:pPr algn="l"/>
            <a:r>
              <a:rPr lang="en-US"/>
              <a:t>Page </a:t>
            </a:r>
            <a:fld id="{BB9ACB3B-81A4-6247-87B5-FC3E0A04C89B}" type="slidenum">
              <a:rPr lang="en-US" smtClean="0"/>
              <a:pPr algn="l"/>
              <a:t>‹#›</a:t>
            </a:fld>
            <a:endParaRPr lang="en-US"/>
          </a:p>
        </p:txBody>
      </p:sp>
    </p:spTree>
    <p:extLst>
      <p:ext uri="{BB962C8B-B14F-4D97-AF65-F5344CB8AC3E}">
        <p14:creationId xmlns:p14="http://schemas.microsoft.com/office/powerpoint/2010/main" val="185165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6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196E"/>
                </a:solidFill>
              </a:defRPr>
            </a:lvl1pPr>
            <a:lvl2pPr>
              <a:defRPr>
                <a:solidFill>
                  <a:srgbClr val="00196E"/>
                </a:solidFill>
              </a:defRPr>
            </a:lvl2pPr>
            <a:lvl3pPr>
              <a:defRPr>
                <a:solidFill>
                  <a:srgbClr val="00196E"/>
                </a:solidFill>
              </a:defRPr>
            </a:lvl3pPr>
            <a:lvl4pPr>
              <a:defRPr>
                <a:solidFill>
                  <a:srgbClr val="00196E"/>
                </a:solidFill>
              </a:defRPr>
            </a:lvl4pPr>
            <a:lvl5pPr>
              <a:defRPr>
                <a:solidFill>
                  <a:srgbClr val="0019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4" y="9239476"/>
            <a:ext cx="8575645" cy="208261"/>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A3C92A1-BC16-4259-8753-49AEB3974ECE}"/>
              </a:ext>
            </a:extLst>
          </p:cNvPr>
          <p:cNvSpPr>
            <a:spLocks noGrp="1"/>
          </p:cNvSpPr>
          <p:nvPr>
            <p:ph type="ftr" sz="quarter" idx="10"/>
          </p:nvPr>
        </p:nvSpPr>
        <p:spPr>
          <a:xfrm>
            <a:off x="4308475" y="9230817"/>
            <a:ext cx="4387850" cy="187872"/>
          </a:xfrm>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42431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54184C23-E640-403A-8AAC-E42BFA793492}"/>
              </a:ext>
            </a:extLst>
          </p:cNvPr>
          <p:cNvSpPr/>
          <p:nvPr userDrawn="1"/>
        </p:nvSpPr>
        <p:spPr>
          <a:xfrm>
            <a:off x="0" y="0"/>
            <a:ext cx="13004800" cy="9753600"/>
          </a:xfrm>
          <a:custGeom>
            <a:avLst/>
            <a:gdLst/>
            <a:ahLst/>
            <a:cxnLst/>
            <a:rect l="l" t="t" r="r" b="b"/>
            <a:pathLst>
              <a:path w="13004800" h="9753600">
                <a:moveTo>
                  <a:pt x="0" y="9753600"/>
                </a:moveTo>
                <a:lnTo>
                  <a:pt x="13004800" y="9753600"/>
                </a:lnTo>
                <a:lnTo>
                  <a:pt x="13004800" y="0"/>
                </a:lnTo>
                <a:lnTo>
                  <a:pt x="0" y="0"/>
                </a:lnTo>
                <a:lnTo>
                  <a:pt x="0" y="9753600"/>
                </a:lnTo>
                <a:close/>
              </a:path>
            </a:pathLst>
          </a:custGeom>
          <a:solidFill>
            <a:srgbClr val="00196E"/>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a:t>
            </a:r>
            <a:endParaRPr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7200">
                <a:solidFill>
                  <a:schemeClr val="bg1"/>
                </a:solidFill>
              </a:defRPr>
            </a:lvl1pPr>
            <a:lvl2pPr>
              <a:defRPr sz="6600">
                <a:solidFill>
                  <a:schemeClr val="bg1"/>
                </a:solidFill>
              </a:defRPr>
            </a:lvl2pPr>
            <a:lvl3pPr>
              <a:defRPr sz="6000">
                <a:solidFill>
                  <a:schemeClr val="bg1"/>
                </a:solidFill>
              </a:defRPr>
            </a:lvl3pPr>
            <a:lvl4pPr>
              <a:defRPr sz="5400">
                <a:solidFill>
                  <a:schemeClr val="bg1"/>
                </a:solidFill>
              </a:defRPr>
            </a:lvl4pPr>
            <a:lvl5pPr>
              <a:defRPr sz="5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4" y="9239476"/>
            <a:ext cx="8575645" cy="208261"/>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5" normalizeH="0" baseline="0" dirty="0">
              <a:ln>
                <a:noFill/>
              </a:ln>
              <a:solidFill>
                <a:schemeClr val="bg1"/>
              </a:solidFill>
              <a:effectLst/>
              <a:uLnTx/>
              <a:uFillTx/>
              <a:latin typeface="Halyard Display"/>
              <a:ea typeface="+mn-ea"/>
              <a:cs typeface="+mn-cs"/>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9930" y="9280420"/>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chemeClr val="bg1"/>
                </a:solidFill>
                <a:effectLst/>
                <a:uLnTx/>
                <a:uFillTx/>
                <a:latin typeface="Halyard Display"/>
                <a:ea typeface="+mn-ea"/>
              </a:rPr>
              <a:t>Fulbright </a:t>
            </a:r>
            <a:r>
              <a:rPr kumimoji="0" sz="1100" b="0" i="0" u="none" strike="noStrike" kern="1200" cap="none" spc="0" normalizeH="0" baseline="0" noProof="0" dirty="0">
                <a:ln>
                  <a:noFill/>
                </a:ln>
                <a:solidFill>
                  <a:schemeClr val="bg1"/>
                </a:solidFill>
                <a:effectLst/>
                <a:uLnTx/>
                <a:uFillTx/>
                <a:latin typeface="Halyard Display"/>
                <a:ea typeface="+mn-ea"/>
              </a:rPr>
              <a:t>University</a:t>
            </a:r>
            <a:r>
              <a:rPr kumimoji="0" sz="1100" b="0" i="0" u="none" strike="noStrike" kern="1200" cap="none" spc="-70" normalizeH="0" baseline="0" noProof="0" dirty="0">
                <a:ln>
                  <a:noFill/>
                </a:ln>
                <a:solidFill>
                  <a:schemeClr val="bg1"/>
                </a:solidFill>
                <a:effectLst/>
                <a:uLnTx/>
                <a:uFillTx/>
                <a:latin typeface="Halyard Display"/>
                <a:ea typeface="+mn-ea"/>
              </a:rPr>
              <a:t> </a:t>
            </a:r>
            <a:r>
              <a:rPr kumimoji="0" sz="1100" b="0" i="0" u="none" strike="noStrike" kern="1200" cap="none" spc="5" normalizeH="0" baseline="0" noProof="0" dirty="0">
                <a:ln>
                  <a:noFill/>
                </a:ln>
                <a:solidFill>
                  <a:schemeClr val="bg1"/>
                </a:solidFill>
                <a:effectLst/>
                <a:uLnTx/>
                <a:uFillTx/>
                <a:latin typeface="Halyard Display"/>
                <a:ea typeface="+mn-ea"/>
              </a:rPr>
              <a:t>Vietnam</a:t>
            </a:r>
          </a:p>
        </p:txBody>
      </p:sp>
      <p:cxnSp>
        <p:nvCxnSpPr>
          <p:cNvPr id="17" name="Straight Connector 16">
            <a:extLst>
              <a:ext uri="{FF2B5EF4-FFF2-40B4-BE49-F238E27FC236}">
                <a16:creationId xmlns:a16="http://schemas.microsoft.com/office/drawing/2014/main" id="{E58C67C6-1BBA-4256-8083-4A5C689D0EB1}"/>
              </a:ext>
            </a:extLst>
          </p:cNvPr>
          <p:cNvCxnSpPr/>
          <p:nvPr userDrawn="1"/>
        </p:nvCxnSpPr>
        <p:spPr>
          <a:xfrm>
            <a:off x="438701" y="9208783"/>
            <a:ext cx="12084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AF5F061-6A6E-4289-A164-59AE176DC73D}"/>
              </a:ext>
            </a:extLst>
          </p:cNvPr>
          <p:cNvSpPr>
            <a:spLocks noGrp="1"/>
          </p:cNvSpPr>
          <p:nvPr>
            <p:ph type="ftr" sz="quarter" idx="10"/>
          </p:nvPr>
        </p:nvSpPr>
        <p:spPr>
          <a:xfrm>
            <a:off x="4308475" y="9267393"/>
            <a:ext cx="4387850" cy="187872"/>
          </a:xfrm>
        </p:spPr>
        <p:txBody>
          <a:bodyPr/>
          <a:lstStyle>
            <a:lvl1pPr>
              <a:defRPr>
                <a:solidFill>
                  <a:schemeClr val="bg1"/>
                </a:solidFill>
              </a:defRPr>
            </a:lvl1p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19128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4184C23-E640-403A-8AAC-E42BFA793492}"/>
              </a:ext>
            </a:extLst>
          </p:cNvPr>
          <p:cNvSpPr/>
          <p:nvPr userDrawn="1"/>
        </p:nvSpPr>
        <p:spPr>
          <a:xfrm>
            <a:off x="0" y="0"/>
            <a:ext cx="13004800" cy="9753600"/>
          </a:xfrm>
          <a:custGeom>
            <a:avLst/>
            <a:gdLst/>
            <a:ahLst/>
            <a:cxnLst/>
            <a:rect l="l" t="t" r="r" b="b"/>
            <a:pathLst>
              <a:path w="13004800" h="9753600">
                <a:moveTo>
                  <a:pt x="0" y="9753600"/>
                </a:moveTo>
                <a:lnTo>
                  <a:pt x="13004800" y="9753600"/>
                </a:lnTo>
                <a:lnTo>
                  <a:pt x="13004800" y="0"/>
                </a:lnTo>
                <a:lnTo>
                  <a:pt x="0" y="0"/>
                </a:lnTo>
                <a:lnTo>
                  <a:pt x="0" y="9753600"/>
                </a:lnTo>
                <a:close/>
              </a:path>
            </a:pathLst>
          </a:custGeom>
          <a:solidFill>
            <a:srgbClr val="00196E"/>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schemeClr val="bg1"/>
              </a:solidFill>
            </a:endParaRPr>
          </a:p>
        </p:txBody>
      </p:sp>
      <p:sp>
        <p:nvSpPr>
          <p:cNvPr id="2" name="Title 1"/>
          <p:cNvSpPr>
            <a:spLocks noGrp="1"/>
          </p:cNvSpPr>
          <p:nvPr>
            <p:ph type="title"/>
          </p:nvPr>
        </p:nvSpPr>
        <p:spPr>
          <a:xfrm>
            <a:off x="641647" y="507294"/>
            <a:ext cx="11764167" cy="1376149"/>
          </a:xfrm>
        </p:spPr>
        <p:txBody>
          <a:bodyPr anchor="b">
            <a:normAutofit/>
          </a:bodyPr>
          <a:lstStyle>
            <a:lvl1pPr marL="1146175" indent="-1146175">
              <a:buFont typeface="+mj-lt"/>
              <a:buAutoNum type="arabicPeriod"/>
              <a:defRPr sz="7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01705" y="2183694"/>
            <a:ext cx="10604109" cy="2133599"/>
          </a:xfrm>
        </p:spPr>
        <p:txBody>
          <a:bodyPr/>
          <a:lstStyle>
            <a:lvl1pPr marL="0" indent="0">
              <a:buNone/>
              <a:defRPr sz="2200" i="1">
                <a:solidFill>
                  <a:schemeClr val="bg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dirty="0"/>
              <a:t>Click to edit Master text styles</a:t>
            </a:r>
          </a:p>
        </p:txBody>
      </p:sp>
      <p:sp>
        <p:nvSpPr>
          <p:cNvPr id="10" name="object 7">
            <a:extLst>
              <a:ext uri="{FF2B5EF4-FFF2-40B4-BE49-F238E27FC236}">
                <a16:creationId xmlns:a16="http://schemas.microsoft.com/office/drawing/2014/main" id="{3C0E3D7C-8185-48BE-8DE4-404E3DE76F23}"/>
              </a:ext>
            </a:extLst>
          </p:cNvPr>
          <p:cNvSpPr txBox="1">
            <a:spLocks noGrp="1"/>
          </p:cNvSpPr>
          <p:nvPr userDrawn="1"/>
        </p:nvSpPr>
        <p:spPr>
          <a:xfrm>
            <a:off x="462509" y="9309191"/>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chemeClr val="bg1"/>
                </a:solidFill>
                <a:effectLst/>
                <a:uLnTx/>
                <a:uFillTx/>
                <a:latin typeface="Halyard Display"/>
                <a:ea typeface="+mn-ea"/>
              </a:rPr>
              <a:t>Fulbright </a:t>
            </a:r>
            <a:r>
              <a:rPr kumimoji="0" sz="1100" b="0" i="0" u="none" strike="noStrike" kern="1200" cap="none" spc="0" normalizeH="0" baseline="0" noProof="0" dirty="0">
                <a:ln>
                  <a:noFill/>
                </a:ln>
                <a:solidFill>
                  <a:schemeClr val="bg1"/>
                </a:solidFill>
                <a:effectLst/>
                <a:uLnTx/>
                <a:uFillTx/>
                <a:latin typeface="Halyard Display"/>
                <a:ea typeface="+mn-ea"/>
              </a:rPr>
              <a:t>University</a:t>
            </a:r>
            <a:r>
              <a:rPr kumimoji="0" sz="1100" b="0" i="0" u="none" strike="noStrike" kern="1200" cap="none" spc="-70" normalizeH="0" baseline="0" noProof="0" dirty="0">
                <a:ln>
                  <a:noFill/>
                </a:ln>
                <a:solidFill>
                  <a:schemeClr val="bg1"/>
                </a:solidFill>
                <a:effectLst/>
                <a:uLnTx/>
                <a:uFillTx/>
                <a:latin typeface="Halyard Display"/>
                <a:ea typeface="+mn-ea"/>
              </a:rPr>
              <a:t> </a:t>
            </a:r>
            <a:r>
              <a:rPr kumimoji="0" sz="1100" b="0" i="0" u="none" strike="noStrike" kern="1200" cap="none" spc="5" normalizeH="0" baseline="0" noProof="0" dirty="0">
                <a:ln>
                  <a:noFill/>
                </a:ln>
                <a:solidFill>
                  <a:schemeClr val="bg1"/>
                </a:solidFill>
                <a:effectLst/>
                <a:uLnTx/>
                <a:uFillTx/>
                <a:latin typeface="Halyard Display"/>
                <a:ea typeface="+mn-ea"/>
              </a:rPr>
              <a:t>Vietnam</a:t>
            </a:r>
          </a:p>
        </p:txBody>
      </p:sp>
      <p:cxnSp>
        <p:nvCxnSpPr>
          <p:cNvPr id="11" name="Straight Connector 10">
            <a:extLst>
              <a:ext uri="{FF2B5EF4-FFF2-40B4-BE49-F238E27FC236}">
                <a16:creationId xmlns:a16="http://schemas.microsoft.com/office/drawing/2014/main" id="{E58C67C6-1BBA-4256-8083-4A5C689D0EB1}"/>
              </a:ext>
            </a:extLst>
          </p:cNvPr>
          <p:cNvCxnSpPr/>
          <p:nvPr userDrawn="1"/>
        </p:nvCxnSpPr>
        <p:spPr>
          <a:xfrm>
            <a:off x="441280" y="9223906"/>
            <a:ext cx="12084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FBE11810-2E50-4B4C-A3B1-B562961408A2}"/>
              </a:ext>
            </a:extLst>
          </p:cNvPr>
          <p:cNvSpPr>
            <a:spLocks noGrp="1"/>
          </p:cNvSpPr>
          <p:nvPr>
            <p:ph type="ftr" sz="quarter" idx="10"/>
          </p:nvPr>
        </p:nvSpPr>
        <p:spPr>
          <a:xfrm>
            <a:off x="4308475" y="9291777"/>
            <a:ext cx="4387850" cy="187872"/>
          </a:xfrm>
        </p:spPr>
        <p:txBody>
          <a:bodyPr/>
          <a:lstStyle>
            <a:lvl1pPr>
              <a:defRPr>
                <a:solidFill>
                  <a:schemeClr val="bg1"/>
                </a:solidFill>
              </a:defRPr>
            </a:lvl1p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6449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rgbClr val="F0F0E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23" y="696036"/>
            <a:ext cx="12050973" cy="8088977"/>
          </a:xfrm>
        </p:spPr>
        <p:txBody>
          <a:bodyPr/>
          <a:lstStyle>
            <a:lvl1pPr marL="0" indent="0">
              <a:buNone/>
              <a:defRPr sz="4000">
                <a:solidFill>
                  <a:schemeClr val="tx1"/>
                </a:solidFill>
                <a:latin typeface="Garamond Premr Pro" panose="02020402060506020403" pitchFamily="18" charset="0"/>
              </a:defRPr>
            </a:lvl1pPr>
            <a:lvl2pPr marL="650230" indent="0">
              <a:buNone/>
              <a:defRPr sz="3600">
                <a:solidFill>
                  <a:schemeClr val="tx1"/>
                </a:solidFill>
                <a:latin typeface="Garamond Premr Pro" panose="02020402060506020403" pitchFamily="18" charset="0"/>
              </a:defRPr>
            </a:lvl2pPr>
            <a:lvl3pPr marL="1300460" indent="0">
              <a:buNone/>
              <a:defRPr sz="3200">
                <a:solidFill>
                  <a:schemeClr val="tx1"/>
                </a:solidFill>
                <a:latin typeface="Garamond Premr Pro" panose="02020402060506020403" pitchFamily="18" charset="0"/>
              </a:defRPr>
            </a:lvl3pPr>
            <a:lvl4pPr marL="1950689" indent="0">
              <a:buNone/>
              <a:defRPr sz="2800">
                <a:solidFill>
                  <a:schemeClr val="tx1"/>
                </a:solidFill>
                <a:latin typeface="Garamond Premr Pro" panose="02020402060506020403" pitchFamily="18" charset="0"/>
              </a:defRPr>
            </a:lvl4pPr>
            <a:lvl5pPr marL="2600919" indent="0">
              <a:buNone/>
              <a:defRPr sz="2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5" y="9239477"/>
            <a:ext cx="7523274" cy="18270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pPr>
            <a:endParaRPr kumimoji="0" lang="en-US" sz="1100" b="0" i="0" u="none" strike="noStrike" cap="none" spc="5" normalizeH="0" baseline="0" dirty="0">
              <a:ln>
                <a:noFill/>
              </a:ln>
              <a:solidFill>
                <a:srgbClr val="00196E"/>
              </a:solidFill>
              <a:effectLst/>
              <a:uLnTx/>
              <a:uFillTx/>
              <a:latin typeface="Halyard Display"/>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rgbClr val="00196E"/>
                </a:solidFill>
                <a:effectLst/>
                <a:uLnTx/>
                <a:uFillTx/>
                <a:latin typeface="Halyard Display"/>
                <a:ea typeface="+mn-ea"/>
                <a:cs typeface="+mn-cs"/>
              </a:rPr>
              <a:pPr algn="r"/>
              <a:t>‹#›</a:t>
            </a:fld>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2" name="Footer Placeholder 1">
            <a:extLst>
              <a:ext uri="{FF2B5EF4-FFF2-40B4-BE49-F238E27FC236}">
                <a16:creationId xmlns:a16="http://schemas.microsoft.com/office/drawing/2014/main" id="{AD8B3A8A-D377-49F8-BAC8-7EB6B64F4509}"/>
              </a:ext>
            </a:extLst>
          </p:cNvPr>
          <p:cNvSpPr>
            <a:spLocks noGrp="1"/>
          </p:cNvSpPr>
          <p:nvPr>
            <p:ph type="ftr" sz="quarter" idx="10"/>
          </p:nvPr>
        </p:nvSpPr>
        <p:spPr>
          <a:xfrm>
            <a:off x="4308475" y="9243009"/>
            <a:ext cx="4387850" cy="187872"/>
          </a:xfrm>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41946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6E"/>
                </a:solidFill>
              </a:defRPr>
            </a:lvl1pPr>
          </a:lstStyle>
          <a:p>
            <a:r>
              <a:rPr lang="en-US" dirty="0"/>
              <a:t>Click to edit Master title style</a:t>
            </a:r>
          </a:p>
        </p:txBody>
      </p:sp>
      <p:sp>
        <p:nvSpPr>
          <p:cNvPr id="3" name="Content Placeholder 2"/>
          <p:cNvSpPr>
            <a:spLocks noGrp="1"/>
          </p:cNvSpPr>
          <p:nvPr>
            <p:ph idx="1"/>
          </p:nvPr>
        </p:nvSpPr>
        <p:spPr>
          <a:xfrm>
            <a:off x="464023" y="3562080"/>
            <a:ext cx="12050973" cy="5222933"/>
          </a:xfrm>
        </p:spPr>
        <p:txBody>
          <a:bodyPr/>
          <a:lstStyle>
            <a:lvl1pPr marL="0" indent="0">
              <a:buNone/>
              <a:defRPr sz="4000">
                <a:solidFill>
                  <a:schemeClr val="tx1"/>
                </a:solidFill>
                <a:latin typeface="Garamond Premr Pro" panose="02020402060506020403" pitchFamily="18" charset="0"/>
              </a:defRPr>
            </a:lvl1pPr>
            <a:lvl2pPr marL="650230" indent="0">
              <a:buNone/>
              <a:defRPr sz="3600">
                <a:solidFill>
                  <a:schemeClr val="tx1"/>
                </a:solidFill>
                <a:latin typeface="Garamond Premr Pro" panose="02020402060506020403" pitchFamily="18" charset="0"/>
              </a:defRPr>
            </a:lvl2pPr>
            <a:lvl3pPr marL="1300460" indent="0">
              <a:buNone/>
              <a:defRPr sz="3200">
                <a:solidFill>
                  <a:schemeClr val="tx1"/>
                </a:solidFill>
                <a:latin typeface="Garamond Premr Pro" panose="02020402060506020403" pitchFamily="18" charset="0"/>
              </a:defRPr>
            </a:lvl3pPr>
            <a:lvl4pPr marL="1950689" indent="0">
              <a:buNone/>
              <a:defRPr sz="2800">
                <a:solidFill>
                  <a:schemeClr val="tx1"/>
                </a:solidFill>
                <a:latin typeface="Garamond Premr Pro" panose="02020402060506020403" pitchFamily="18" charset="0"/>
              </a:defRPr>
            </a:lvl4pPr>
            <a:lvl5pPr marL="2600919" indent="0">
              <a:buNone/>
              <a:defRPr sz="2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5" y="9239477"/>
            <a:ext cx="7523274" cy="18270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pPr>
            <a:endParaRPr kumimoji="0" lang="en-US" sz="1100" b="0" i="0" u="none" strike="noStrike" cap="none" spc="5" normalizeH="0" baseline="0" dirty="0">
              <a:ln>
                <a:noFill/>
              </a:ln>
              <a:solidFill>
                <a:srgbClr val="00196E"/>
              </a:solidFill>
              <a:effectLst/>
              <a:uLnTx/>
              <a:uFillTx/>
              <a:latin typeface="Halyard Display"/>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rgbClr val="00196E"/>
                </a:solidFill>
                <a:effectLst/>
                <a:uLnTx/>
                <a:uFillTx/>
                <a:latin typeface="Halyard Display"/>
                <a:ea typeface="+mn-ea"/>
                <a:cs typeface="+mn-cs"/>
              </a:rPr>
              <a:pPr algn="r"/>
              <a:t>‹#›</a:t>
            </a:fld>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6" name="Text Placeholder 5">
            <a:extLst>
              <a:ext uri="{FF2B5EF4-FFF2-40B4-BE49-F238E27FC236}">
                <a16:creationId xmlns:a16="http://schemas.microsoft.com/office/drawing/2014/main" id="{CF1BEED6-47FC-4FCA-B4D6-BC382DBD6F8B}"/>
              </a:ext>
            </a:extLst>
          </p:cNvPr>
          <p:cNvSpPr>
            <a:spLocks noGrp="1"/>
          </p:cNvSpPr>
          <p:nvPr>
            <p:ph type="body" sz="quarter" idx="10"/>
          </p:nvPr>
        </p:nvSpPr>
        <p:spPr>
          <a:xfrm>
            <a:off x="454025" y="1023938"/>
            <a:ext cx="12096750" cy="804862"/>
          </a:xfrm>
        </p:spPr>
        <p:txBody>
          <a:bodyPr/>
          <a:lstStyle>
            <a:lvl1pPr marL="0" indent="0">
              <a:buNone/>
              <a:defRPr sz="5200" b="1">
                <a:latin typeface="Garamond Premr Pro" panose="02020402060506020403" pitchFamily="18" charset="0"/>
              </a:defRPr>
            </a:lvl1pPr>
          </a:lstStyle>
          <a:p>
            <a:pPr lvl="0"/>
            <a:endParaRPr lang="en-US" dirty="0"/>
          </a:p>
        </p:txBody>
      </p:sp>
      <p:sp>
        <p:nvSpPr>
          <p:cNvPr id="13" name="Text Placeholder 5">
            <a:extLst>
              <a:ext uri="{FF2B5EF4-FFF2-40B4-BE49-F238E27FC236}">
                <a16:creationId xmlns:a16="http://schemas.microsoft.com/office/drawing/2014/main" id="{CDC5ACC8-081B-4C82-BECC-1A2A393A6B23}"/>
              </a:ext>
            </a:extLst>
          </p:cNvPr>
          <p:cNvSpPr>
            <a:spLocks noGrp="1"/>
          </p:cNvSpPr>
          <p:nvPr>
            <p:ph type="body" sz="quarter" idx="11"/>
          </p:nvPr>
        </p:nvSpPr>
        <p:spPr>
          <a:xfrm>
            <a:off x="456297" y="1886024"/>
            <a:ext cx="12096750" cy="1403079"/>
          </a:xfrm>
        </p:spPr>
        <p:txBody>
          <a:bodyPr/>
          <a:lstStyle>
            <a:lvl1pPr marL="0" indent="0">
              <a:buNone/>
              <a:defRPr sz="5200" b="1">
                <a:solidFill>
                  <a:schemeClr val="tx1"/>
                </a:solidFill>
                <a:latin typeface="Garamond Premr Pro" panose="02020402060506020403" pitchFamily="18" charset="0"/>
              </a:defRPr>
            </a:lvl1pPr>
          </a:lstStyle>
          <a:p>
            <a:pPr lvl="0"/>
            <a:endParaRPr lang="en-US" dirty="0"/>
          </a:p>
        </p:txBody>
      </p:sp>
      <p:sp>
        <p:nvSpPr>
          <p:cNvPr id="4" name="Footer Placeholder 3">
            <a:extLst>
              <a:ext uri="{FF2B5EF4-FFF2-40B4-BE49-F238E27FC236}">
                <a16:creationId xmlns:a16="http://schemas.microsoft.com/office/drawing/2014/main" id="{A09669CE-FD3B-48F2-B4F0-BCDB0C478904}"/>
              </a:ext>
            </a:extLst>
          </p:cNvPr>
          <p:cNvSpPr>
            <a:spLocks noGrp="1"/>
          </p:cNvSpPr>
          <p:nvPr>
            <p:ph type="ftr" sz="quarter" idx="12"/>
          </p:nvPr>
        </p:nvSpPr>
        <p:spPr>
          <a:xfrm>
            <a:off x="4308475" y="9243009"/>
            <a:ext cx="4387850" cy="187872"/>
          </a:xfrm>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3514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023" y="519292"/>
            <a:ext cx="8373804" cy="336720"/>
          </a:xfrm>
        </p:spPr>
        <p:txBody>
          <a:bodyPr/>
          <a:lstStyle>
            <a:lvl1pPr>
              <a:defRPr>
                <a:solidFill>
                  <a:srgbClr val="00196E"/>
                </a:solidFill>
              </a:defRPr>
            </a:lvl1pPr>
          </a:lstStyle>
          <a:p>
            <a:r>
              <a:rPr lang="en-US" dirty="0"/>
              <a:t>Click to edit Master title style</a:t>
            </a:r>
          </a:p>
        </p:txBody>
      </p:sp>
      <p:sp>
        <p:nvSpPr>
          <p:cNvPr id="3" name="Content Placeholder 2"/>
          <p:cNvSpPr>
            <a:spLocks noGrp="1"/>
          </p:cNvSpPr>
          <p:nvPr>
            <p:ph idx="1"/>
          </p:nvPr>
        </p:nvSpPr>
        <p:spPr>
          <a:xfrm>
            <a:off x="464023" y="3562080"/>
            <a:ext cx="6005775" cy="5222933"/>
          </a:xfrm>
        </p:spPr>
        <p:txBody>
          <a:bodyPr/>
          <a:lstStyle>
            <a:lvl1pPr marL="0" indent="0">
              <a:buNone/>
              <a:defRPr sz="2800" b="0">
                <a:solidFill>
                  <a:srgbClr val="00196E"/>
                </a:solidFill>
                <a:latin typeface="Garamond Premr Pro" panose="02020402060506020403" pitchFamily="18" charset="0"/>
              </a:defRPr>
            </a:lvl1pPr>
            <a:lvl2pPr marL="650230" indent="0">
              <a:buNone/>
              <a:defRPr sz="2400">
                <a:solidFill>
                  <a:schemeClr val="tx1"/>
                </a:solidFill>
                <a:latin typeface="Garamond Premr Pro" panose="02020402060506020403" pitchFamily="18" charset="0"/>
              </a:defRPr>
            </a:lvl2pPr>
            <a:lvl3pPr marL="1300460" indent="0">
              <a:buNone/>
              <a:defRPr sz="2000">
                <a:solidFill>
                  <a:schemeClr val="tx1"/>
                </a:solidFill>
                <a:latin typeface="Garamond Premr Pro" panose="02020402060506020403" pitchFamily="18" charset="0"/>
              </a:defRPr>
            </a:lvl3pPr>
            <a:lvl4pPr marL="1950689" indent="0">
              <a:buNone/>
              <a:defRPr sz="1800">
                <a:solidFill>
                  <a:schemeClr val="tx1"/>
                </a:solidFill>
                <a:latin typeface="Garamond Premr Pro" panose="02020402060506020403" pitchFamily="18" charset="0"/>
              </a:defRPr>
            </a:lvl4pPr>
            <a:lvl5pPr marL="2600919" indent="0">
              <a:buNone/>
              <a:defRPr sz="1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5" y="9239477"/>
            <a:ext cx="7523274" cy="18270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pPr>
            <a:endParaRPr kumimoji="0" lang="en-US" sz="1100" b="0" i="0" u="none" strike="noStrike" cap="none" spc="5" normalizeH="0" baseline="0" dirty="0">
              <a:ln>
                <a:noFill/>
              </a:ln>
              <a:solidFill>
                <a:srgbClr val="00196E"/>
              </a:solidFill>
              <a:effectLst/>
              <a:uLnTx/>
              <a:uFillTx/>
              <a:latin typeface="Halyard Display"/>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rgbClr val="00196E"/>
                </a:solidFill>
                <a:effectLst/>
                <a:uLnTx/>
                <a:uFillTx/>
                <a:latin typeface="Halyard Display"/>
                <a:ea typeface="+mn-ea"/>
                <a:cs typeface="+mn-cs"/>
              </a:rPr>
              <a:pPr algn="r"/>
              <a:t>‹#›</a:t>
            </a:fld>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6" name="Text Placeholder 5">
            <a:extLst>
              <a:ext uri="{FF2B5EF4-FFF2-40B4-BE49-F238E27FC236}">
                <a16:creationId xmlns:a16="http://schemas.microsoft.com/office/drawing/2014/main" id="{CF1BEED6-47FC-4FCA-B4D6-BC382DBD6F8B}"/>
              </a:ext>
            </a:extLst>
          </p:cNvPr>
          <p:cNvSpPr>
            <a:spLocks noGrp="1"/>
          </p:cNvSpPr>
          <p:nvPr>
            <p:ph type="body" sz="quarter" idx="10"/>
          </p:nvPr>
        </p:nvSpPr>
        <p:spPr>
          <a:xfrm>
            <a:off x="454025" y="968587"/>
            <a:ext cx="8373804" cy="804862"/>
          </a:xfrm>
        </p:spPr>
        <p:txBody>
          <a:bodyPr/>
          <a:lstStyle>
            <a:lvl1pPr marL="0" indent="0">
              <a:buNone/>
              <a:defRPr sz="5200" b="1">
                <a:latin typeface="Garamond Premr Pro" panose="02020402060506020403" pitchFamily="18" charset="0"/>
              </a:defRPr>
            </a:lvl1pPr>
          </a:lstStyle>
          <a:p>
            <a:pPr lvl="0"/>
            <a:endParaRPr lang="en-US" dirty="0"/>
          </a:p>
        </p:txBody>
      </p:sp>
      <p:sp>
        <p:nvSpPr>
          <p:cNvPr id="13" name="Text Placeholder 5">
            <a:extLst>
              <a:ext uri="{FF2B5EF4-FFF2-40B4-BE49-F238E27FC236}">
                <a16:creationId xmlns:a16="http://schemas.microsoft.com/office/drawing/2014/main" id="{CDC5ACC8-081B-4C82-BECC-1A2A393A6B23}"/>
              </a:ext>
            </a:extLst>
          </p:cNvPr>
          <p:cNvSpPr>
            <a:spLocks noGrp="1"/>
          </p:cNvSpPr>
          <p:nvPr>
            <p:ph type="body" sz="quarter" idx="11"/>
          </p:nvPr>
        </p:nvSpPr>
        <p:spPr>
          <a:xfrm>
            <a:off x="456297" y="1886024"/>
            <a:ext cx="8373804" cy="1403079"/>
          </a:xfrm>
        </p:spPr>
        <p:txBody>
          <a:bodyPr/>
          <a:lstStyle>
            <a:lvl1pPr marL="0" indent="0">
              <a:buNone/>
              <a:defRPr sz="5200" b="1">
                <a:solidFill>
                  <a:schemeClr val="tx1"/>
                </a:solidFill>
                <a:latin typeface="Garamond Premr Pro" panose="02020402060506020403" pitchFamily="18" charset="0"/>
              </a:defRPr>
            </a:lvl1pPr>
          </a:lstStyle>
          <a:p>
            <a:pPr lvl="0"/>
            <a:endParaRPr lang="en-US" dirty="0"/>
          </a:p>
        </p:txBody>
      </p:sp>
      <p:sp>
        <p:nvSpPr>
          <p:cNvPr id="14" name="Content Placeholder 2">
            <a:extLst>
              <a:ext uri="{FF2B5EF4-FFF2-40B4-BE49-F238E27FC236}">
                <a16:creationId xmlns:a16="http://schemas.microsoft.com/office/drawing/2014/main" id="{DFCA5CBA-92BF-48FB-83CB-AA77310970AB}"/>
              </a:ext>
            </a:extLst>
          </p:cNvPr>
          <p:cNvSpPr>
            <a:spLocks noGrp="1"/>
          </p:cNvSpPr>
          <p:nvPr>
            <p:ph idx="12"/>
          </p:nvPr>
        </p:nvSpPr>
        <p:spPr>
          <a:xfrm>
            <a:off x="6673755" y="3562080"/>
            <a:ext cx="5899625" cy="5222933"/>
          </a:xfrm>
        </p:spPr>
        <p:txBody>
          <a:bodyPr/>
          <a:lstStyle>
            <a:lvl1pPr marL="0" indent="0">
              <a:buNone/>
              <a:defRPr sz="2800">
                <a:solidFill>
                  <a:srgbClr val="00196E"/>
                </a:solidFill>
                <a:latin typeface="Garamond Premr Pro" panose="02020402060506020403" pitchFamily="18" charset="0"/>
              </a:defRPr>
            </a:lvl1pPr>
            <a:lvl2pPr marL="650230" indent="0">
              <a:buNone/>
              <a:defRPr sz="2400">
                <a:solidFill>
                  <a:schemeClr val="tx1"/>
                </a:solidFill>
                <a:latin typeface="Garamond Premr Pro" panose="02020402060506020403" pitchFamily="18" charset="0"/>
              </a:defRPr>
            </a:lvl2pPr>
            <a:lvl3pPr marL="1300460" indent="0">
              <a:buNone/>
              <a:defRPr sz="2000">
                <a:solidFill>
                  <a:schemeClr val="tx1"/>
                </a:solidFill>
                <a:latin typeface="Garamond Premr Pro" panose="02020402060506020403" pitchFamily="18" charset="0"/>
              </a:defRPr>
            </a:lvl3pPr>
            <a:lvl4pPr marL="1950689" indent="0">
              <a:buNone/>
              <a:defRPr sz="1800">
                <a:solidFill>
                  <a:schemeClr val="tx1"/>
                </a:solidFill>
                <a:latin typeface="Garamond Premr Pro" panose="02020402060506020403" pitchFamily="18" charset="0"/>
              </a:defRPr>
            </a:lvl4pPr>
            <a:lvl5pPr marL="2600919" indent="0">
              <a:buNone/>
              <a:defRPr sz="1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E3BDABE-1C43-4672-B0DC-47DBD2B087F3}"/>
              </a:ext>
            </a:extLst>
          </p:cNvPr>
          <p:cNvSpPr>
            <a:spLocks noGrp="1"/>
          </p:cNvSpPr>
          <p:nvPr>
            <p:ph type="ftr" sz="quarter" idx="13"/>
          </p:nvPr>
        </p:nvSpPr>
        <p:spPr>
          <a:xfrm>
            <a:off x="4308475" y="9243009"/>
            <a:ext cx="4387850" cy="187872"/>
          </a:xfrm>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74176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342900" indent="-342900">
              <a:buFont typeface="+mj-lt"/>
              <a:buAutoNum type="arabicPeriod"/>
              <a:defRPr>
                <a:solidFill>
                  <a:srgbClr val="00196E"/>
                </a:solidFill>
              </a:defRPr>
            </a:lvl1pPr>
          </a:lstStyle>
          <a:p>
            <a:r>
              <a:rPr lang="en-US" dirty="0"/>
              <a:t>Click to edit Master title style</a:t>
            </a:r>
          </a:p>
        </p:txBody>
      </p:sp>
      <p:sp>
        <p:nvSpPr>
          <p:cNvPr id="3" name="Content Placeholder 2"/>
          <p:cNvSpPr>
            <a:spLocks noGrp="1"/>
          </p:cNvSpPr>
          <p:nvPr>
            <p:ph idx="1"/>
          </p:nvPr>
        </p:nvSpPr>
        <p:spPr>
          <a:xfrm>
            <a:off x="464023" y="3289104"/>
            <a:ext cx="12050973" cy="5495910"/>
          </a:xfrm>
        </p:spPr>
        <p:txBody>
          <a:bodyPr/>
          <a:lstStyle>
            <a:lvl1pPr marL="0" indent="0">
              <a:buNone/>
              <a:defRPr sz="4000">
                <a:solidFill>
                  <a:schemeClr val="tx1"/>
                </a:solidFill>
                <a:latin typeface="Garamond Premr Pro" panose="02020402060506020403" pitchFamily="18" charset="0"/>
              </a:defRPr>
            </a:lvl1pPr>
            <a:lvl2pPr marL="650230" indent="0">
              <a:buNone/>
              <a:defRPr sz="3600">
                <a:solidFill>
                  <a:schemeClr val="tx1"/>
                </a:solidFill>
                <a:latin typeface="Garamond Premr Pro" panose="02020402060506020403" pitchFamily="18" charset="0"/>
              </a:defRPr>
            </a:lvl2pPr>
            <a:lvl3pPr marL="1300460" indent="0">
              <a:buNone/>
              <a:defRPr sz="3200">
                <a:solidFill>
                  <a:schemeClr val="tx1"/>
                </a:solidFill>
                <a:latin typeface="Garamond Premr Pro" panose="02020402060506020403" pitchFamily="18" charset="0"/>
              </a:defRPr>
            </a:lvl3pPr>
            <a:lvl4pPr marL="1950689" indent="0">
              <a:buNone/>
              <a:defRPr sz="2800">
                <a:solidFill>
                  <a:schemeClr val="tx1"/>
                </a:solidFill>
                <a:latin typeface="Garamond Premr Pro" panose="02020402060506020403" pitchFamily="18" charset="0"/>
              </a:defRPr>
            </a:lvl4pPr>
            <a:lvl5pPr marL="2600919" indent="0">
              <a:buNone/>
              <a:defRPr sz="2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5" y="9239477"/>
            <a:ext cx="7523274" cy="18270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pPr>
            <a:endParaRPr kumimoji="0" lang="en-US" sz="1100" b="0" i="0" u="none" strike="noStrike" cap="none" spc="5" normalizeH="0" baseline="0" dirty="0">
              <a:ln>
                <a:noFill/>
              </a:ln>
              <a:solidFill>
                <a:srgbClr val="00196E"/>
              </a:solidFill>
              <a:effectLst/>
              <a:uLnTx/>
              <a:uFillTx/>
              <a:latin typeface="Halyard Display"/>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rgbClr val="00196E"/>
                </a:solidFill>
                <a:effectLst/>
                <a:uLnTx/>
                <a:uFillTx/>
                <a:latin typeface="Halyard Display"/>
                <a:ea typeface="+mn-ea"/>
                <a:cs typeface="+mn-cs"/>
              </a:rPr>
              <a:pPr algn="r"/>
              <a:t>‹#›</a:t>
            </a:fld>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6" name="Text Placeholder 5">
            <a:extLst>
              <a:ext uri="{FF2B5EF4-FFF2-40B4-BE49-F238E27FC236}">
                <a16:creationId xmlns:a16="http://schemas.microsoft.com/office/drawing/2014/main" id="{CF1BEED6-47FC-4FCA-B4D6-BC382DBD6F8B}"/>
              </a:ext>
            </a:extLst>
          </p:cNvPr>
          <p:cNvSpPr>
            <a:spLocks noGrp="1"/>
          </p:cNvSpPr>
          <p:nvPr>
            <p:ph type="body" sz="quarter" idx="10"/>
          </p:nvPr>
        </p:nvSpPr>
        <p:spPr>
          <a:xfrm>
            <a:off x="454025" y="1023938"/>
            <a:ext cx="12096750" cy="804862"/>
          </a:xfrm>
        </p:spPr>
        <p:txBody>
          <a:bodyPr/>
          <a:lstStyle>
            <a:lvl1pPr marL="0" indent="0">
              <a:buNone/>
              <a:defRPr sz="5200" b="1">
                <a:latin typeface="Garamond Premr Pro" panose="02020402060506020403" pitchFamily="18" charset="0"/>
              </a:defRPr>
            </a:lvl1pPr>
          </a:lstStyle>
          <a:p>
            <a:pPr lvl="0"/>
            <a:endParaRPr lang="en-US" dirty="0"/>
          </a:p>
        </p:txBody>
      </p:sp>
      <p:sp>
        <p:nvSpPr>
          <p:cNvPr id="13" name="Text Placeholder 5">
            <a:extLst>
              <a:ext uri="{FF2B5EF4-FFF2-40B4-BE49-F238E27FC236}">
                <a16:creationId xmlns:a16="http://schemas.microsoft.com/office/drawing/2014/main" id="{CDC5ACC8-081B-4C82-BECC-1A2A393A6B23}"/>
              </a:ext>
            </a:extLst>
          </p:cNvPr>
          <p:cNvSpPr>
            <a:spLocks noGrp="1"/>
          </p:cNvSpPr>
          <p:nvPr>
            <p:ph type="body" sz="quarter" idx="11"/>
          </p:nvPr>
        </p:nvSpPr>
        <p:spPr>
          <a:xfrm>
            <a:off x="456297" y="1886024"/>
            <a:ext cx="12096750" cy="1403079"/>
          </a:xfrm>
        </p:spPr>
        <p:txBody>
          <a:bodyPr/>
          <a:lstStyle>
            <a:lvl1pPr marL="0" indent="0">
              <a:buNone/>
              <a:defRPr sz="5200" b="1">
                <a:solidFill>
                  <a:schemeClr val="tx1"/>
                </a:solidFill>
                <a:latin typeface="Garamond Premr Pro" panose="02020402060506020403" pitchFamily="18" charset="0"/>
              </a:defRPr>
            </a:lvl1pPr>
          </a:lstStyle>
          <a:p>
            <a:pPr lvl="0"/>
            <a:endParaRPr lang="en-US" dirty="0"/>
          </a:p>
        </p:txBody>
      </p:sp>
      <p:sp>
        <p:nvSpPr>
          <p:cNvPr id="4" name="Footer Placeholder 3">
            <a:extLst>
              <a:ext uri="{FF2B5EF4-FFF2-40B4-BE49-F238E27FC236}">
                <a16:creationId xmlns:a16="http://schemas.microsoft.com/office/drawing/2014/main" id="{B4EC8B31-96F6-422F-B3A8-A4E0FC89B810}"/>
              </a:ext>
            </a:extLst>
          </p:cNvPr>
          <p:cNvSpPr>
            <a:spLocks noGrp="1"/>
          </p:cNvSpPr>
          <p:nvPr>
            <p:ph type="ftr" sz="quarter" idx="12"/>
          </p:nvPr>
        </p:nvSpPr>
        <p:spPr>
          <a:xfrm>
            <a:off x="4308475" y="9243009"/>
            <a:ext cx="4387850" cy="187872"/>
          </a:xfrm>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42530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3E917810-E69C-47CB-BAFD-CFF19345B672}"/>
              </a:ext>
            </a:extLst>
          </p:cNvPr>
          <p:cNvSpPr/>
          <p:nvPr userDrawn="1"/>
        </p:nvSpPr>
        <p:spPr>
          <a:xfrm>
            <a:off x="0" y="0"/>
            <a:ext cx="13004800" cy="975360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 name="Title 1"/>
          <p:cNvSpPr>
            <a:spLocks noGrp="1"/>
          </p:cNvSpPr>
          <p:nvPr>
            <p:ph type="title"/>
          </p:nvPr>
        </p:nvSpPr>
        <p:spPr/>
        <p:txBody>
          <a:bodyPr/>
          <a:lstStyle>
            <a:lvl1pPr marL="342900" indent="-342900">
              <a:buFont typeface="+mj-lt"/>
              <a:buAutoNum type="arabicPeriod"/>
              <a:defRPr>
                <a:solidFill>
                  <a:schemeClr val="bg1"/>
                </a:solidFill>
              </a:defRPr>
            </a:lvl1pPr>
          </a:lstStyle>
          <a:p>
            <a:r>
              <a:rPr lang="en-US" dirty="0"/>
              <a:t>Click to edit Master title style</a:t>
            </a: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chemeClr val="bg1"/>
                </a:solidFill>
                <a:effectLst/>
                <a:uLnTx/>
                <a:uFillTx/>
                <a:latin typeface="Halyard Display"/>
                <a:ea typeface="+mn-ea"/>
              </a:rPr>
              <a:t>Fulbright </a:t>
            </a:r>
            <a:r>
              <a:rPr kumimoji="0" sz="1100" b="0" i="0" u="none" strike="noStrike" kern="1200" cap="none" spc="0" normalizeH="0" baseline="0" noProof="0" dirty="0">
                <a:ln>
                  <a:noFill/>
                </a:ln>
                <a:solidFill>
                  <a:schemeClr val="bg1"/>
                </a:solidFill>
                <a:effectLst/>
                <a:uLnTx/>
                <a:uFillTx/>
                <a:latin typeface="Halyard Display"/>
                <a:ea typeface="+mn-ea"/>
              </a:rPr>
              <a:t>University</a:t>
            </a:r>
            <a:r>
              <a:rPr kumimoji="0" sz="1100" b="0" i="0" u="none" strike="noStrike" kern="1200" cap="none" spc="-70" normalizeH="0" baseline="0" noProof="0" dirty="0">
                <a:ln>
                  <a:noFill/>
                </a:ln>
                <a:solidFill>
                  <a:schemeClr val="bg1"/>
                </a:solidFill>
                <a:effectLst/>
                <a:uLnTx/>
                <a:uFillTx/>
                <a:latin typeface="Halyard Display"/>
                <a:ea typeface="+mn-ea"/>
              </a:rPr>
              <a:t> </a:t>
            </a:r>
            <a:r>
              <a:rPr kumimoji="0" sz="1100" b="0" i="0" u="none" strike="noStrike" kern="1200" cap="none" spc="5" normalizeH="0" baseline="0" noProof="0" dirty="0">
                <a:ln>
                  <a:noFill/>
                </a:ln>
                <a:solidFill>
                  <a:schemeClr val="bg1"/>
                </a:solidFill>
                <a:effectLst/>
                <a:uLnTx/>
                <a:uFillTx/>
                <a:latin typeface="Halyard Display"/>
                <a:ea typeface="+mn-ea"/>
              </a:rPr>
              <a:t>Vietnam</a:t>
            </a:r>
          </a:p>
        </p:txBody>
      </p: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chemeClr val="bg1"/>
                </a:solidFill>
                <a:effectLst/>
                <a:uLnTx/>
                <a:uFillTx/>
                <a:latin typeface="Halyard Display"/>
                <a:ea typeface="+mn-ea"/>
                <a:cs typeface="+mn-cs"/>
              </a:rPr>
              <a:pPr algn="r"/>
              <a:t>‹#›</a:t>
            </a:fld>
            <a:endParaRPr kumimoji="0" lang="en-US" sz="1100" b="0" i="0" u="none" strike="noStrike" kern="1200" cap="none" spc="5" normalizeH="0" baseline="0" dirty="0">
              <a:ln>
                <a:noFill/>
              </a:ln>
              <a:solidFill>
                <a:schemeClr val="bg1"/>
              </a:solidFill>
              <a:effectLst/>
              <a:uLnTx/>
              <a:uFillTx/>
              <a:latin typeface="Halyard Display"/>
              <a:ea typeface="+mn-ea"/>
              <a:cs typeface="+mn-cs"/>
            </a:endParaRPr>
          </a:p>
        </p:txBody>
      </p:sp>
      <p:sp>
        <p:nvSpPr>
          <p:cNvPr id="6" name="Text Placeholder 5">
            <a:extLst>
              <a:ext uri="{FF2B5EF4-FFF2-40B4-BE49-F238E27FC236}">
                <a16:creationId xmlns:a16="http://schemas.microsoft.com/office/drawing/2014/main" id="{CF1BEED6-47FC-4FCA-B4D6-BC382DBD6F8B}"/>
              </a:ext>
            </a:extLst>
          </p:cNvPr>
          <p:cNvSpPr>
            <a:spLocks noGrp="1"/>
          </p:cNvSpPr>
          <p:nvPr>
            <p:ph type="body" sz="quarter" idx="10"/>
          </p:nvPr>
        </p:nvSpPr>
        <p:spPr>
          <a:xfrm>
            <a:off x="454025" y="1023938"/>
            <a:ext cx="12096750" cy="804862"/>
          </a:xfrm>
        </p:spPr>
        <p:txBody>
          <a:bodyPr/>
          <a:lstStyle>
            <a:lvl1pPr marL="0" indent="0">
              <a:buNone/>
              <a:defRPr sz="5200" b="1">
                <a:solidFill>
                  <a:schemeClr val="bg1"/>
                </a:solidFill>
                <a:latin typeface="Garamond Premr Pro" panose="02020402060506020403" pitchFamily="18" charset="0"/>
              </a:defRPr>
            </a:lvl1pPr>
          </a:lstStyle>
          <a:p>
            <a:pPr lvl="0"/>
            <a:endParaRPr lang="en-US" dirty="0"/>
          </a:p>
        </p:txBody>
      </p:sp>
    </p:spTree>
    <p:extLst>
      <p:ext uri="{BB962C8B-B14F-4D97-AF65-F5344CB8AC3E}">
        <p14:creationId xmlns:p14="http://schemas.microsoft.com/office/powerpoint/2010/main" val="124448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023" y="519292"/>
            <a:ext cx="12050972" cy="299538"/>
          </a:xfrm>
          <a:prstGeom prst="rect">
            <a:avLst/>
          </a:prstGeom>
        </p:spPr>
        <p:txBody>
          <a:bodyPr vert="horz" lIns="91440" tIns="45720" rIns="91440" bIns="45720" rtlCol="0" anchor="ctr">
            <a:normAutofit/>
          </a:bodyPr>
          <a:lstStyle/>
          <a:p>
            <a:pPr marL="12700">
              <a:lnSpc>
                <a:spcPct val="100000"/>
              </a:lnSpc>
              <a:spcBef>
                <a:spcPts val="100"/>
              </a:spcBef>
            </a:pPr>
            <a:endParaRPr lang="en-US" sz="1500" dirty="0">
              <a:latin typeface="Halyard Display"/>
              <a:cs typeface="Halyard Display"/>
            </a:endParaRPr>
          </a:p>
        </p:txBody>
      </p:sp>
      <p:sp>
        <p:nvSpPr>
          <p:cNvPr id="3" name="Text Placeholder 2"/>
          <p:cNvSpPr>
            <a:spLocks noGrp="1"/>
          </p:cNvSpPr>
          <p:nvPr>
            <p:ph type="body" idx="1"/>
          </p:nvPr>
        </p:nvSpPr>
        <p:spPr>
          <a:xfrm>
            <a:off x="464023" y="1023582"/>
            <a:ext cx="12050973" cy="776143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bject 7">
            <a:extLst>
              <a:ext uri="{FF2B5EF4-FFF2-40B4-BE49-F238E27FC236}">
                <a16:creationId xmlns:a16="http://schemas.microsoft.com/office/drawing/2014/main" id="{3C0E3D7C-8185-48BE-8DE4-404E3DE76F23}"/>
              </a:ext>
            </a:extLst>
          </p:cNvPr>
          <p:cNvSpPr txBox="1">
            <a:spLocks noGrp="1"/>
          </p:cNvSpPr>
          <p:nvPr userDrawn="1"/>
        </p:nvSpPr>
        <p:spPr>
          <a:xfrm>
            <a:off x="430056" y="9340545"/>
            <a:ext cx="2190314" cy="187872"/>
          </a:xfrm>
          <a:prstGeom prst="rect">
            <a:avLst/>
          </a:prstGeom>
        </p:spPr>
        <p:txBody>
          <a:bodyPr vert="horz" wrap="square" lIns="0" tIns="18415" rIns="0" bIns="0" rtlCol="0" anchor="ctr">
            <a:spAutoFit/>
          </a:bodyPr>
          <a:lstStyle>
            <a:defPPr>
              <a:defRPr lang="en-US"/>
            </a:defPPr>
            <a:lvl1pPr marL="0" algn="l" defTabSz="914400" rtl="0" eaLnBrk="1" latinLnBrk="0" hangingPunct="1">
              <a:defRPr sz="1100" b="0" i="0" kern="1200">
                <a:solidFill>
                  <a:schemeClr val="bg1"/>
                </a:solidFill>
                <a:latin typeface="Halyard Display"/>
                <a:ea typeface="+mn-ea"/>
                <a:cs typeface="Halyard Display"/>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30056" y="9258699"/>
            <a:ext cx="12084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104309D-0892-4864-984B-F4A942B05150}"/>
              </a:ext>
            </a:extLst>
          </p:cNvPr>
          <p:cNvSpPr>
            <a:spLocks noGrp="1"/>
          </p:cNvSpPr>
          <p:nvPr>
            <p:ph type="ftr" sz="quarter" idx="3"/>
          </p:nvPr>
        </p:nvSpPr>
        <p:spPr>
          <a:xfrm>
            <a:off x="4308475" y="9340545"/>
            <a:ext cx="4387850" cy="187872"/>
          </a:xfrm>
          <a:prstGeom prst="rect">
            <a:avLst/>
          </a:prstGeom>
        </p:spPr>
        <p:txBody>
          <a:bodyPr vert="horz" wrap="square" lIns="0" tIns="18415" rIns="0" bIns="0" rtlCol="0" anchor="ctr">
            <a:spAutoFit/>
          </a:bodyPr>
          <a:lstStyle>
            <a:lvl1pPr>
              <a:defRPr kumimoji="0" lang="en-US" sz="1100" b="0" i="0" u="none" strike="noStrike" cap="none" spc="-5" normalizeH="0" baseline="0">
                <a:ln>
                  <a:noFill/>
                </a:ln>
                <a:solidFill>
                  <a:srgbClr val="00196E"/>
                </a:solidFill>
                <a:effectLst/>
                <a:uLnTx/>
                <a:uFillTx/>
                <a:latin typeface="Halyard Display"/>
                <a:cs typeface="Halyard Display"/>
              </a:defRPr>
            </a:lvl1p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731198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85" r:id="rId5"/>
    <p:sldLayoutId id="2147483686" r:id="rId6"/>
    <p:sldLayoutId id="2147483687" r:id="rId7"/>
    <p:sldLayoutId id="2147483689" r:id="rId8"/>
    <p:sldLayoutId id="2147483688" r:id="rId9"/>
    <p:sldLayoutId id="2147483690" r:id="rId10"/>
  </p:sldLayoutIdLst>
  <p:hf sldNum="0" hdr="0" dt="0"/>
  <p:txStyles>
    <p:titleStyle>
      <a:lvl1pPr algn="l" defTabSz="1300460" rtl="0" eaLnBrk="1" latinLnBrk="0" hangingPunct="1">
        <a:lnSpc>
          <a:spcPct val="90000"/>
        </a:lnSpc>
        <a:spcBef>
          <a:spcPct val="0"/>
        </a:spcBef>
        <a:buNone/>
        <a:defRPr sz="1500" kern="1200">
          <a:solidFill>
            <a:srgbClr val="00196E"/>
          </a:solidFill>
          <a:latin typeface="Halyard Display" pitchFamily="2" charset="0"/>
          <a:ea typeface="Halyard Display" pitchFamily="2" charset="0"/>
          <a:cs typeface="+mj-cs"/>
        </a:defRPr>
      </a:lvl1pPr>
    </p:titleStyle>
    <p:bodyStyle>
      <a:lvl1pPr marL="1143000" indent="-1143000" algn="l" defTabSz="1300460" rtl="0" eaLnBrk="1" latinLnBrk="0" hangingPunct="1">
        <a:lnSpc>
          <a:spcPct val="90000"/>
        </a:lnSpc>
        <a:spcBef>
          <a:spcPts val="1422"/>
        </a:spcBef>
        <a:buFont typeface="+mj-lt"/>
        <a:buAutoNum type="arabicPeriod"/>
        <a:defRPr sz="7200" kern="1200">
          <a:solidFill>
            <a:srgbClr val="00196E"/>
          </a:solidFill>
          <a:latin typeface="Halyard Display" pitchFamily="2" charset="0"/>
          <a:ea typeface="Halyard Display" pitchFamily="2" charset="0"/>
          <a:cs typeface="+mn-cs"/>
        </a:defRPr>
      </a:lvl1pPr>
      <a:lvl2pPr marL="1793230" indent="-1143000" algn="l" defTabSz="1300460" rtl="0" eaLnBrk="1" latinLnBrk="0" hangingPunct="1">
        <a:lnSpc>
          <a:spcPct val="90000"/>
        </a:lnSpc>
        <a:spcBef>
          <a:spcPts val="711"/>
        </a:spcBef>
        <a:buFont typeface="+mj-lt"/>
        <a:buAutoNum type="arabicPeriod"/>
        <a:defRPr sz="6600" kern="1200">
          <a:solidFill>
            <a:srgbClr val="00196E"/>
          </a:solidFill>
          <a:latin typeface="Halyard Display" pitchFamily="2" charset="0"/>
          <a:ea typeface="Halyard Display" pitchFamily="2" charset="0"/>
          <a:cs typeface="+mn-cs"/>
        </a:defRPr>
      </a:lvl2pPr>
      <a:lvl3pPr marL="2443460" indent="-1143000" algn="l" defTabSz="1300460" rtl="0" eaLnBrk="1" latinLnBrk="0" hangingPunct="1">
        <a:lnSpc>
          <a:spcPct val="90000"/>
        </a:lnSpc>
        <a:spcBef>
          <a:spcPts val="711"/>
        </a:spcBef>
        <a:buFont typeface="+mj-lt"/>
        <a:buAutoNum type="arabicPeriod"/>
        <a:defRPr sz="6000" kern="1200">
          <a:solidFill>
            <a:srgbClr val="00196E"/>
          </a:solidFill>
          <a:latin typeface="Halyard Display" pitchFamily="2" charset="0"/>
          <a:ea typeface="Halyard Display" pitchFamily="2" charset="0"/>
          <a:cs typeface="+mn-cs"/>
        </a:defRPr>
      </a:lvl3pPr>
      <a:lvl4pPr marL="2865089" indent="-914400" algn="l" defTabSz="1300460" rtl="0" eaLnBrk="1" latinLnBrk="0" hangingPunct="1">
        <a:lnSpc>
          <a:spcPct val="90000"/>
        </a:lnSpc>
        <a:spcBef>
          <a:spcPts val="711"/>
        </a:spcBef>
        <a:buFont typeface="+mj-lt"/>
        <a:buAutoNum type="arabicPeriod"/>
        <a:defRPr sz="5400" kern="1200">
          <a:solidFill>
            <a:srgbClr val="00196E"/>
          </a:solidFill>
          <a:latin typeface="Halyard Display" pitchFamily="2" charset="0"/>
          <a:ea typeface="Halyard Display" pitchFamily="2" charset="0"/>
          <a:cs typeface="+mn-cs"/>
        </a:defRPr>
      </a:lvl4pPr>
      <a:lvl5pPr marL="3515319" indent="-914400" algn="l" defTabSz="1300460" rtl="0" eaLnBrk="1" latinLnBrk="0" hangingPunct="1">
        <a:lnSpc>
          <a:spcPct val="90000"/>
        </a:lnSpc>
        <a:spcBef>
          <a:spcPts val="711"/>
        </a:spcBef>
        <a:buFont typeface="+mj-lt"/>
        <a:buAutoNum type="arabicPeriod"/>
        <a:defRPr sz="5400" kern="1200">
          <a:solidFill>
            <a:srgbClr val="00196E"/>
          </a:solidFill>
          <a:latin typeface="Halyard Display" pitchFamily="2" charset="0"/>
          <a:ea typeface="Halyard Display" pitchFamily="2" charset="0"/>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C95A-8CD9-47BC-A785-1AD78455E370}"/>
              </a:ext>
            </a:extLst>
          </p:cNvPr>
          <p:cNvSpPr>
            <a:spLocks noGrp="1"/>
          </p:cNvSpPr>
          <p:nvPr>
            <p:ph type="ctrTitle"/>
          </p:nvPr>
        </p:nvSpPr>
        <p:spPr>
          <a:xfrm>
            <a:off x="598552" y="8186738"/>
            <a:ext cx="9836366" cy="1215771"/>
          </a:xfrm>
        </p:spPr>
        <p:txBody>
          <a:bodyPr>
            <a:noAutofit/>
          </a:bodyPr>
          <a:lstStyle/>
          <a:p>
            <a:r>
              <a:rPr lang="en-US" sz="3600" b="1" dirty="0"/>
              <a:t>The Stories They Tell</a:t>
            </a:r>
            <a:br>
              <a:rPr lang="en-US" sz="3600" b="1" dirty="0"/>
            </a:br>
            <a:r>
              <a:rPr lang="en-US" sz="3600" dirty="0"/>
              <a:t>What We Can Learn from University Graduates</a:t>
            </a:r>
          </a:p>
        </p:txBody>
      </p:sp>
      <p:sp>
        <p:nvSpPr>
          <p:cNvPr id="6" name="Date Placeholder 2">
            <a:extLst>
              <a:ext uri="{FF2B5EF4-FFF2-40B4-BE49-F238E27FC236}">
                <a16:creationId xmlns:a16="http://schemas.microsoft.com/office/drawing/2014/main" id="{3AB8F174-A887-F74D-80B1-270B2670EBCF}"/>
              </a:ext>
            </a:extLst>
          </p:cNvPr>
          <p:cNvSpPr>
            <a:spLocks noGrp="1"/>
          </p:cNvSpPr>
          <p:nvPr>
            <p:ph type="dt" sz="half" idx="10"/>
          </p:nvPr>
        </p:nvSpPr>
        <p:spPr>
          <a:xfrm>
            <a:off x="10434918" y="8749553"/>
            <a:ext cx="2129176" cy="652955"/>
          </a:xfrm>
        </p:spPr>
        <p:txBody>
          <a:bodyPr/>
          <a:lstStyle/>
          <a:p>
            <a:pPr marL="12700" defTabSz="914400">
              <a:spcBef>
                <a:spcPts val="100"/>
              </a:spcBef>
            </a:pPr>
            <a:r>
              <a:rPr lang="en-US" sz="2000" b="1" dirty="0"/>
              <a:t>Sebastian </a:t>
            </a:r>
            <a:r>
              <a:rPr lang="en-US" sz="2000" b="1" dirty="0" err="1"/>
              <a:t>Dziallas</a:t>
            </a:r>
            <a:endParaRPr lang="en-US" sz="2000" b="1" dirty="0"/>
          </a:p>
          <a:p>
            <a:pPr marL="12700" defTabSz="914400">
              <a:spcBef>
                <a:spcPts val="100"/>
              </a:spcBef>
            </a:pPr>
            <a:r>
              <a:rPr lang="en-US" sz="2000" dirty="0"/>
              <a:t>June 9, 2020</a:t>
            </a:r>
          </a:p>
        </p:txBody>
      </p:sp>
    </p:spTree>
    <p:extLst>
      <p:ext uri="{BB962C8B-B14F-4D97-AF65-F5344CB8AC3E}">
        <p14:creationId xmlns:p14="http://schemas.microsoft.com/office/powerpoint/2010/main" val="147839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E3EF-800D-4048-8C24-077E4A55962F}"/>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7254F2C1-8B73-654C-A06F-C42BB448C774}"/>
              </a:ext>
            </a:extLst>
          </p:cNvPr>
          <p:cNvSpPr>
            <a:spLocks noGrp="1"/>
          </p:cNvSpPr>
          <p:nvPr>
            <p:ph type="body" sz="quarter" idx="10"/>
          </p:nvPr>
        </p:nvSpPr>
        <p:spPr/>
        <p:txBody>
          <a:bodyPr/>
          <a:lstStyle/>
          <a:p>
            <a:r>
              <a:rPr lang="en-VN" dirty="0"/>
              <a:t>Narrative Methods</a:t>
            </a:r>
          </a:p>
        </p:txBody>
      </p:sp>
      <p:sp>
        <p:nvSpPr>
          <p:cNvPr id="5" name="Text Placeholder 4">
            <a:extLst>
              <a:ext uri="{FF2B5EF4-FFF2-40B4-BE49-F238E27FC236}">
                <a16:creationId xmlns:a16="http://schemas.microsoft.com/office/drawing/2014/main" id="{B5A09CBF-49A4-004A-AF7E-0596B38552FC}"/>
              </a:ext>
            </a:extLst>
          </p:cNvPr>
          <p:cNvSpPr>
            <a:spLocks noGrp="1"/>
          </p:cNvSpPr>
          <p:nvPr>
            <p:ph type="body" sz="quarter" idx="11"/>
          </p:nvPr>
        </p:nvSpPr>
        <p:spPr/>
        <p:txBody>
          <a:bodyPr/>
          <a:lstStyle/>
          <a:p>
            <a:r>
              <a:rPr lang="en-VN" dirty="0"/>
              <a:t>Narrative Analysis</a:t>
            </a:r>
          </a:p>
        </p:txBody>
      </p:sp>
      <p:sp>
        <p:nvSpPr>
          <p:cNvPr id="6" name="Footer Placeholder 5">
            <a:extLst>
              <a:ext uri="{FF2B5EF4-FFF2-40B4-BE49-F238E27FC236}">
                <a16:creationId xmlns:a16="http://schemas.microsoft.com/office/drawing/2014/main" id="{26FBCF38-8EAA-7741-94D9-937957F0E45D}"/>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cxnSp>
        <p:nvCxnSpPr>
          <p:cNvPr id="23" name="Straight Arrow Connector 22">
            <a:extLst>
              <a:ext uri="{FF2B5EF4-FFF2-40B4-BE49-F238E27FC236}">
                <a16:creationId xmlns:a16="http://schemas.microsoft.com/office/drawing/2014/main" id="{6EBC7146-124F-1742-9FC0-C45C860239CF}"/>
              </a:ext>
            </a:extLst>
          </p:cNvPr>
          <p:cNvCxnSpPr>
            <a:cxnSpLocks/>
          </p:cNvCxnSpPr>
          <p:nvPr/>
        </p:nvCxnSpPr>
        <p:spPr bwMode="auto">
          <a:xfrm>
            <a:off x="2964346" y="5817998"/>
            <a:ext cx="6480000" cy="0"/>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A8473DB7-5ED6-D449-93F1-0BF51ED1E1B2}"/>
              </a:ext>
            </a:extLst>
          </p:cNvPr>
          <p:cNvSpPr txBox="1"/>
          <p:nvPr/>
        </p:nvSpPr>
        <p:spPr>
          <a:xfrm>
            <a:off x="1945095" y="5428420"/>
            <a:ext cx="492443" cy="925193"/>
          </a:xfrm>
          <a:prstGeom prst="rect">
            <a:avLst/>
          </a:prstGeom>
          <a:noFill/>
        </p:spPr>
        <p:txBody>
          <a:bodyPr vert="vert270" wrap="square" rtlCol="0">
            <a:spAutoFit/>
          </a:bodyPr>
          <a:lstStyle/>
          <a:p>
            <a:pPr algn="ctr"/>
            <a:r>
              <a:rPr lang="en-US" sz="2000" dirty="0">
                <a:latin typeface="Garamond Premr Pro" panose="02020402060506020403" pitchFamily="18" charset="0"/>
              </a:rPr>
              <a:t>storied</a:t>
            </a:r>
          </a:p>
        </p:txBody>
      </p:sp>
      <p:sp>
        <p:nvSpPr>
          <p:cNvPr id="25" name="TextBox 24">
            <a:extLst>
              <a:ext uri="{FF2B5EF4-FFF2-40B4-BE49-F238E27FC236}">
                <a16:creationId xmlns:a16="http://schemas.microsoft.com/office/drawing/2014/main" id="{A4E2E657-ED1B-BD43-B700-729A171B1854}"/>
              </a:ext>
            </a:extLst>
          </p:cNvPr>
          <p:cNvSpPr txBox="1"/>
          <p:nvPr/>
        </p:nvSpPr>
        <p:spPr>
          <a:xfrm>
            <a:off x="10151202" y="5056808"/>
            <a:ext cx="492443" cy="1509393"/>
          </a:xfrm>
          <a:prstGeom prst="rect">
            <a:avLst/>
          </a:prstGeom>
          <a:noFill/>
        </p:spPr>
        <p:txBody>
          <a:bodyPr vert="vert" wrap="square" rtlCol="0">
            <a:spAutoFit/>
          </a:bodyPr>
          <a:lstStyle/>
          <a:p>
            <a:pPr algn="ctr"/>
            <a:r>
              <a:rPr lang="en-US" sz="2000" dirty="0">
                <a:latin typeface="Garamond Premr Pro" panose="02020402060506020403" pitchFamily="18" charset="0"/>
              </a:rPr>
              <a:t>non-storied</a:t>
            </a:r>
          </a:p>
        </p:txBody>
      </p:sp>
      <p:cxnSp>
        <p:nvCxnSpPr>
          <p:cNvPr id="26" name="Straight Arrow Connector 25">
            <a:extLst>
              <a:ext uri="{FF2B5EF4-FFF2-40B4-BE49-F238E27FC236}">
                <a16:creationId xmlns:a16="http://schemas.microsoft.com/office/drawing/2014/main" id="{75A0F760-F2F1-F841-9696-974F030C133A}"/>
              </a:ext>
            </a:extLst>
          </p:cNvPr>
          <p:cNvCxnSpPr>
            <a:cxnSpLocks/>
          </p:cNvCxnSpPr>
          <p:nvPr/>
        </p:nvCxnSpPr>
        <p:spPr bwMode="auto">
          <a:xfrm>
            <a:off x="6147410" y="3160595"/>
            <a:ext cx="0" cy="5361459"/>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7E5CA466-896F-B94A-BBAC-5FA98EFAB427}"/>
              </a:ext>
            </a:extLst>
          </p:cNvPr>
          <p:cNvSpPr txBox="1"/>
          <p:nvPr/>
        </p:nvSpPr>
        <p:spPr>
          <a:xfrm>
            <a:off x="5391759" y="2711242"/>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within lives</a:t>
            </a:r>
          </a:p>
        </p:txBody>
      </p:sp>
      <p:sp>
        <p:nvSpPr>
          <p:cNvPr id="28" name="TextBox 27">
            <a:extLst>
              <a:ext uri="{FF2B5EF4-FFF2-40B4-BE49-F238E27FC236}">
                <a16:creationId xmlns:a16="http://schemas.microsoft.com/office/drawing/2014/main" id="{887B5160-0E7A-A647-AED0-36618D80203B}"/>
              </a:ext>
            </a:extLst>
          </p:cNvPr>
          <p:cNvSpPr txBox="1"/>
          <p:nvPr/>
        </p:nvSpPr>
        <p:spPr>
          <a:xfrm>
            <a:off x="5391759" y="8522054"/>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across lives</a:t>
            </a:r>
          </a:p>
        </p:txBody>
      </p:sp>
      <p:sp>
        <p:nvSpPr>
          <p:cNvPr id="29" name="Text Placeholder 4">
            <a:extLst>
              <a:ext uri="{FF2B5EF4-FFF2-40B4-BE49-F238E27FC236}">
                <a16:creationId xmlns:a16="http://schemas.microsoft.com/office/drawing/2014/main" id="{A3798372-2328-164A-826C-335BCE6B3E77}"/>
              </a:ext>
            </a:extLst>
          </p:cNvPr>
          <p:cNvSpPr txBox="1">
            <a:spLocks/>
          </p:cNvSpPr>
          <p:nvPr/>
        </p:nvSpPr>
        <p:spPr>
          <a:xfrm>
            <a:off x="3054046" y="3344855"/>
            <a:ext cx="3003665" cy="2376000"/>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US" sz="1600" kern="0" dirty="0">
                <a:latin typeface="Garamond Premr Pro" panose="02020402060506020403" pitchFamily="18" charset="0"/>
              </a:rPr>
              <a:t>Concerned with the stories people construct and the larger trajectories those stories contain.</a:t>
            </a:r>
          </a:p>
          <a:p>
            <a:pPr marL="0" lvl="0" indent="0" algn="ctr" fontAlgn="b">
              <a:spcBef>
                <a:spcPct val="30000"/>
              </a:spcBef>
              <a:buClrTx/>
              <a:buSzTx/>
              <a:buNone/>
            </a:pPr>
            <a:endParaRPr lang="en-US" sz="1000" kern="0" dirty="0">
              <a:solidFill>
                <a:srgbClr val="000000"/>
              </a:solidFill>
              <a:latin typeface="Garamond Premr Pro" panose="02020402060506020403" pitchFamily="18" charset="0"/>
              <a:cs typeface="Arial" charset="0"/>
            </a:endParaRPr>
          </a:p>
          <a:p>
            <a:pPr marL="0" indent="0" algn="ctr">
              <a:buClr>
                <a:srgbClr val="003882"/>
              </a:buClr>
              <a:buNone/>
            </a:pPr>
            <a:r>
              <a:rPr lang="en-GB" sz="1200" dirty="0">
                <a:latin typeface="Garamond Premr Pro" panose="02020402060506020403" pitchFamily="18" charset="0"/>
              </a:rPr>
              <a:t>McCartney, R. and Sanders, K. (2015). School/Work: Development of Computing Students’ Professional Identity at University.</a:t>
            </a:r>
            <a:endParaRPr lang="en-US" sz="1200" dirty="0">
              <a:latin typeface="Garamond Premr Pro" panose="02020402060506020403" pitchFamily="18" charset="0"/>
            </a:endParaRPr>
          </a:p>
        </p:txBody>
      </p:sp>
    </p:spTree>
    <p:extLst>
      <p:ext uri="{BB962C8B-B14F-4D97-AF65-F5344CB8AC3E}">
        <p14:creationId xmlns:p14="http://schemas.microsoft.com/office/powerpoint/2010/main" val="243678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E3EF-800D-4048-8C24-077E4A55962F}"/>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7254F2C1-8B73-654C-A06F-C42BB448C774}"/>
              </a:ext>
            </a:extLst>
          </p:cNvPr>
          <p:cNvSpPr>
            <a:spLocks noGrp="1"/>
          </p:cNvSpPr>
          <p:nvPr>
            <p:ph type="body" sz="quarter" idx="10"/>
          </p:nvPr>
        </p:nvSpPr>
        <p:spPr/>
        <p:txBody>
          <a:bodyPr/>
          <a:lstStyle/>
          <a:p>
            <a:r>
              <a:rPr lang="en-VN" dirty="0"/>
              <a:t>Narrative Methods</a:t>
            </a:r>
          </a:p>
        </p:txBody>
      </p:sp>
      <p:sp>
        <p:nvSpPr>
          <p:cNvPr id="5" name="Text Placeholder 4">
            <a:extLst>
              <a:ext uri="{FF2B5EF4-FFF2-40B4-BE49-F238E27FC236}">
                <a16:creationId xmlns:a16="http://schemas.microsoft.com/office/drawing/2014/main" id="{B5A09CBF-49A4-004A-AF7E-0596B38552FC}"/>
              </a:ext>
            </a:extLst>
          </p:cNvPr>
          <p:cNvSpPr>
            <a:spLocks noGrp="1"/>
          </p:cNvSpPr>
          <p:nvPr>
            <p:ph type="body" sz="quarter" idx="11"/>
          </p:nvPr>
        </p:nvSpPr>
        <p:spPr/>
        <p:txBody>
          <a:bodyPr/>
          <a:lstStyle/>
          <a:p>
            <a:r>
              <a:rPr lang="en-VN" dirty="0"/>
              <a:t>Narrative Analysis</a:t>
            </a:r>
          </a:p>
        </p:txBody>
      </p:sp>
      <p:sp>
        <p:nvSpPr>
          <p:cNvPr id="6" name="Footer Placeholder 5">
            <a:extLst>
              <a:ext uri="{FF2B5EF4-FFF2-40B4-BE49-F238E27FC236}">
                <a16:creationId xmlns:a16="http://schemas.microsoft.com/office/drawing/2014/main" id="{26FBCF38-8EAA-7741-94D9-937957F0E45D}"/>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cxnSp>
        <p:nvCxnSpPr>
          <p:cNvPr id="23" name="Straight Arrow Connector 22">
            <a:extLst>
              <a:ext uri="{FF2B5EF4-FFF2-40B4-BE49-F238E27FC236}">
                <a16:creationId xmlns:a16="http://schemas.microsoft.com/office/drawing/2014/main" id="{6EBC7146-124F-1742-9FC0-C45C860239CF}"/>
              </a:ext>
            </a:extLst>
          </p:cNvPr>
          <p:cNvCxnSpPr/>
          <p:nvPr/>
        </p:nvCxnSpPr>
        <p:spPr bwMode="auto">
          <a:xfrm>
            <a:off x="2964346" y="5817998"/>
            <a:ext cx="6480000" cy="0"/>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A8473DB7-5ED6-D449-93F1-0BF51ED1E1B2}"/>
              </a:ext>
            </a:extLst>
          </p:cNvPr>
          <p:cNvSpPr txBox="1"/>
          <p:nvPr/>
        </p:nvSpPr>
        <p:spPr>
          <a:xfrm>
            <a:off x="1945095" y="5428420"/>
            <a:ext cx="492443" cy="925193"/>
          </a:xfrm>
          <a:prstGeom prst="rect">
            <a:avLst/>
          </a:prstGeom>
          <a:noFill/>
        </p:spPr>
        <p:txBody>
          <a:bodyPr vert="vert270" wrap="square" rtlCol="0">
            <a:spAutoFit/>
          </a:bodyPr>
          <a:lstStyle/>
          <a:p>
            <a:pPr algn="ctr"/>
            <a:r>
              <a:rPr lang="en-US" sz="2000" dirty="0">
                <a:latin typeface="Garamond Premr Pro" panose="02020402060506020403" pitchFamily="18" charset="0"/>
              </a:rPr>
              <a:t>storied</a:t>
            </a:r>
          </a:p>
        </p:txBody>
      </p:sp>
      <p:cxnSp>
        <p:nvCxnSpPr>
          <p:cNvPr id="26" name="Straight Arrow Connector 25">
            <a:extLst>
              <a:ext uri="{FF2B5EF4-FFF2-40B4-BE49-F238E27FC236}">
                <a16:creationId xmlns:a16="http://schemas.microsoft.com/office/drawing/2014/main" id="{75A0F760-F2F1-F841-9696-974F030C133A}"/>
              </a:ext>
            </a:extLst>
          </p:cNvPr>
          <p:cNvCxnSpPr/>
          <p:nvPr/>
        </p:nvCxnSpPr>
        <p:spPr bwMode="auto">
          <a:xfrm>
            <a:off x="6147410" y="3160595"/>
            <a:ext cx="0" cy="5361459"/>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7E5CA466-896F-B94A-BBAC-5FA98EFAB427}"/>
              </a:ext>
            </a:extLst>
          </p:cNvPr>
          <p:cNvSpPr txBox="1"/>
          <p:nvPr/>
        </p:nvSpPr>
        <p:spPr>
          <a:xfrm>
            <a:off x="5391759" y="2711242"/>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within lives</a:t>
            </a:r>
          </a:p>
        </p:txBody>
      </p:sp>
      <p:sp>
        <p:nvSpPr>
          <p:cNvPr id="28" name="TextBox 27">
            <a:extLst>
              <a:ext uri="{FF2B5EF4-FFF2-40B4-BE49-F238E27FC236}">
                <a16:creationId xmlns:a16="http://schemas.microsoft.com/office/drawing/2014/main" id="{887B5160-0E7A-A647-AED0-36618D80203B}"/>
              </a:ext>
            </a:extLst>
          </p:cNvPr>
          <p:cNvSpPr txBox="1"/>
          <p:nvPr/>
        </p:nvSpPr>
        <p:spPr>
          <a:xfrm>
            <a:off x="5391759" y="8522054"/>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across lives</a:t>
            </a:r>
          </a:p>
        </p:txBody>
      </p:sp>
      <p:sp>
        <p:nvSpPr>
          <p:cNvPr id="12" name="Text Placeholder 4">
            <a:extLst>
              <a:ext uri="{FF2B5EF4-FFF2-40B4-BE49-F238E27FC236}">
                <a16:creationId xmlns:a16="http://schemas.microsoft.com/office/drawing/2014/main" id="{C41BCF93-996B-5C40-ABB8-08C18924C638}"/>
              </a:ext>
            </a:extLst>
          </p:cNvPr>
          <p:cNvSpPr txBox="1">
            <a:spLocks/>
          </p:cNvSpPr>
          <p:nvPr/>
        </p:nvSpPr>
        <p:spPr>
          <a:xfrm>
            <a:off x="6256863" y="3344855"/>
            <a:ext cx="3003665" cy="2376000"/>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GB" sz="1600" kern="0" dirty="0">
                <a:latin typeface="Garamond Premr Pro" panose="02020402060506020403" pitchFamily="18" charset="0"/>
              </a:rPr>
              <a:t>A focus on authentic details without necessarily being concerned with larger trajectories.</a:t>
            </a:r>
          </a:p>
          <a:p>
            <a:pPr marL="0" lvl="0" indent="0" algn="ctr" fontAlgn="b">
              <a:spcBef>
                <a:spcPct val="30000"/>
              </a:spcBef>
              <a:buClrTx/>
              <a:buSzTx/>
              <a:buNone/>
            </a:pPr>
            <a:endParaRPr lang="en-GB" sz="1000" kern="0" dirty="0">
              <a:solidFill>
                <a:srgbClr val="000000"/>
              </a:solidFill>
              <a:latin typeface="Garamond Premr Pro" panose="02020402060506020403" pitchFamily="18" charset="0"/>
              <a:cs typeface="Arial" charset="0"/>
            </a:endParaRPr>
          </a:p>
          <a:p>
            <a:pPr marL="0" lvl="0" indent="0" algn="ctr" fontAlgn="b">
              <a:spcBef>
                <a:spcPct val="30000"/>
              </a:spcBef>
              <a:buClrTx/>
              <a:buSzTx/>
              <a:buNone/>
            </a:pPr>
            <a:r>
              <a:rPr lang="en-GB" sz="1200" dirty="0">
                <a:latin typeface="Garamond Premr Pro" panose="02020402060506020403" pitchFamily="18" charset="0"/>
              </a:rPr>
              <a:t>Lewis, C.M. (2012). The Importance of Students’ Attention to Program State: A Case Study of Debugging </a:t>
            </a:r>
            <a:r>
              <a:rPr lang="en-GB" sz="1200" dirty="0" err="1">
                <a:latin typeface="Garamond Premr Pro" panose="02020402060506020403" pitchFamily="18" charset="0"/>
              </a:rPr>
              <a:t>Behavior</a:t>
            </a:r>
            <a:r>
              <a:rPr lang="en-GB" sz="1200" dirty="0">
                <a:latin typeface="Garamond Premr Pro" panose="02020402060506020403" pitchFamily="18" charset="0"/>
              </a:rPr>
              <a:t>.</a:t>
            </a:r>
          </a:p>
          <a:p>
            <a:pPr marL="0" lvl="0" indent="0" algn="ctr" fontAlgn="b">
              <a:spcBef>
                <a:spcPct val="30000"/>
              </a:spcBef>
              <a:buClrTx/>
              <a:buSzTx/>
              <a:buNone/>
            </a:pPr>
            <a:r>
              <a:rPr lang="en-GB" sz="1200" dirty="0" err="1">
                <a:latin typeface="Garamond Premr Pro" panose="02020402060506020403" pitchFamily="18" charset="0"/>
              </a:rPr>
              <a:t>Deitrick</a:t>
            </a:r>
            <a:r>
              <a:rPr lang="en-GB" sz="1200" dirty="0">
                <a:latin typeface="Garamond Premr Pro" panose="02020402060506020403" pitchFamily="18" charset="0"/>
              </a:rPr>
              <a:t>, E. </a:t>
            </a:r>
            <a:r>
              <a:rPr lang="en-GB" sz="1200" i="1" dirty="0">
                <a:latin typeface="Garamond Premr Pro" panose="02020402060506020403" pitchFamily="18" charset="0"/>
              </a:rPr>
              <a:t>et al.</a:t>
            </a:r>
            <a:r>
              <a:rPr lang="en-GB" sz="1200" dirty="0">
                <a:latin typeface="Garamond Premr Pro" panose="02020402060506020403" pitchFamily="18" charset="0"/>
              </a:rPr>
              <a:t> (2015). Using Distributed Cognition Theory to </a:t>
            </a:r>
            <a:r>
              <a:rPr lang="en-GB" sz="1200" dirty="0" err="1">
                <a:latin typeface="Garamond Premr Pro" panose="02020402060506020403" pitchFamily="18" charset="0"/>
              </a:rPr>
              <a:t>Analyze</a:t>
            </a:r>
            <a:r>
              <a:rPr lang="en-GB" sz="1200" dirty="0">
                <a:latin typeface="Garamond Premr Pro" panose="02020402060506020403" pitchFamily="18" charset="0"/>
              </a:rPr>
              <a:t> Collaborative Computer Science Learning.</a:t>
            </a:r>
            <a:endParaRPr lang="en-GB" sz="1200" kern="0" dirty="0">
              <a:solidFill>
                <a:srgbClr val="000000"/>
              </a:solidFill>
              <a:latin typeface="Garamond Premr Pro" panose="02020402060506020403" pitchFamily="18" charset="0"/>
              <a:cs typeface="Arial" charset="0"/>
            </a:endParaRPr>
          </a:p>
        </p:txBody>
      </p:sp>
      <p:sp>
        <p:nvSpPr>
          <p:cNvPr id="13" name="Text Placeholder 4">
            <a:extLst>
              <a:ext uri="{FF2B5EF4-FFF2-40B4-BE49-F238E27FC236}">
                <a16:creationId xmlns:a16="http://schemas.microsoft.com/office/drawing/2014/main" id="{97152CC0-996F-D745-8B01-72BF568AC652}"/>
              </a:ext>
            </a:extLst>
          </p:cNvPr>
          <p:cNvSpPr txBox="1">
            <a:spLocks/>
          </p:cNvSpPr>
          <p:nvPr/>
        </p:nvSpPr>
        <p:spPr>
          <a:xfrm>
            <a:off x="3054046" y="3344855"/>
            <a:ext cx="3003665" cy="2376000"/>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US" sz="1600" kern="0" dirty="0">
                <a:latin typeface="Garamond Premr Pro" panose="02020402060506020403" pitchFamily="18" charset="0"/>
              </a:rPr>
              <a:t>Concerned with the stories people construct and the larger trajectories those stories contain.</a:t>
            </a:r>
          </a:p>
          <a:p>
            <a:pPr marL="0" lvl="0" indent="0" algn="ctr" fontAlgn="b">
              <a:spcBef>
                <a:spcPct val="30000"/>
              </a:spcBef>
              <a:buClrTx/>
              <a:buSzTx/>
              <a:buNone/>
            </a:pPr>
            <a:endParaRPr lang="en-US" sz="1000" kern="0" dirty="0">
              <a:solidFill>
                <a:srgbClr val="000000"/>
              </a:solidFill>
              <a:latin typeface="Garamond Premr Pro" panose="02020402060506020403" pitchFamily="18" charset="0"/>
              <a:cs typeface="Arial" charset="0"/>
            </a:endParaRPr>
          </a:p>
          <a:p>
            <a:pPr marL="0" indent="0" algn="ctr">
              <a:buClr>
                <a:srgbClr val="003882"/>
              </a:buClr>
              <a:buNone/>
            </a:pPr>
            <a:r>
              <a:rPr lang="en-GB" sz="1200" dirty="0">
                <a:latin typeface="Garamond Premr Pro" panose="02020402060506020403" pitchFamily="18" charset="0"/>
              </a:rPr>
              <a:t>McCartney, R. and Sanders, K. (2015). School/Work: Development of Computing Students’ Professional Identity at University.</a:t>
            </a:r>
            <a:endParaRPr lang="en-US" sz="1200" dirty="0">
              <a:latin typeface="Garamond Premr Pro" panose="02020402060506020403" pitchFamily="18" charset="0"/>
            </a:endParaRPr>
          </a:p>
        </p:txBody>
      </p:sp>
      <p:sp>
        <p:nvSpPr>
          <p:cNvPr id="14" name="TextBox 13">
            <a:extLst>
              <a:ext uri="{FF2B5EF4-FFF2-40B4-BE49-F238E27FC236}">
                <a16:creationId xmlns:a16="http://schemas.microsoft.com/office/drawing/2014/main" id="{B5597B26-82E4-134B-8B0A-E1B55011D79F}"/>
              </a:ext>
            </a:extLst>
          </p:cNvPr>
          <p:cNvSpPr txBox="1"/>
          <p:nvPr/>
        </p:nvSpPr>
        <p:spPr>
          <a:xfrm>
            <a:off x="10151202" y="5056808"/>
            <a:ext cx="492443" cy="1509393"/>
          </a:xfrm>
          <a:prstGeom prst="rect">
            <a:avLst/>
          </a:prstGeom>
          <a:noFill/>
        </p:spPr>
        <p:txBody>
          <a:bodyPr vert="vert" wrap="square" rtlCol="0">
            <a:spAutoFit/>
          </a:bodyPr>
          <a:lstStyle/>
          <a:p>
            <a:pPr algn="ctr"/>
            <a:r>
              <a:rPr lang="en-US" sz="2000" dirty="0">
                <a:latin typeface="Garamond Premr Pro" panose="02020402060506020403" pitchFamily="18" charset="0"/>
              </a:rPr>
              <a:t>non-storied</a:t>
            </a:r>
          </a:p>
        </p:txBody>
      </p:sp>
    </p:spTree>
    <p:extLst>
      <p:ext uri="{BB962C8B-B14F-4D97-AF65-F5344CB8AC3E}">
        <p14:creationId xmlns:p14="http://schemas.microsoft.com/office/powerpoint/2010/main" val="148080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E3EF-800D-4048-8C24-077E4A55962F}"/>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7254F2C1-8B73-654C-A06F-C42BB448C774}"/>
              </a:ext>
            </a:extLst>
          </p:cNvPr>
          <p:cNvSpPr>
            <a:spLocks noGrp="1"/>
          </p:cNvSpPr>
          <p:nvPr>
            <p:ph type="body" sz="quarter" idx="10"/>
          </p:nvPr>
        </p:nvSpPr>
        <p:spPr/>
        <p:txBody>
          <a:bodyPr/>
          <a:lstStyle/>
          <a:p>
            <a:r>
              <a:rPr lang="en-VN" dirty="0"/>
              <a:t>Narrative Methods</a:t>
            </a:r>
          </a:p>
        </p:txBody>
      </p:sp>
      <p:sp>
        <p:nvSpPr>
          <p:cNvPr id="5" name="Text Placeholder 4">
            <a:extLst>
              <a:ext uri="{FF2B5EF4-FFF2-40B4-BE49-F238E27FC236}">
                <a16:creationId xmlns:a16="http://schemas.microsoft.com/office/drawing/2014/main" id="{B5A09CBF-49A4-004A-AF7E-0596B38552FC}"/>
              </a:ext>
            </a:extLst>
          </p:cNvPr>
          <p:cNvSpPr>
            <a:spLocks noGrp="1"/>
          </p:cNvSpPr>
          <p:nvPr>
            <p:ph type="body" sz="quarter" idx="11"/>
          </p:nvPr>
        </p:nvSpPr>
        <p:spPr/>
        <p:txBody>
          <a:bodyPr/>
          <a:lstStyle/>
          <a:p>
            <a:r>
              <a:rPr lang="en-VN" dirty="0"/>
              <a:t>Narrative Analysis</a:t>
            </a:r>
          </a:p>
        </p:txBody>
      </p:sp>
      <p:sp>
        <p:nvSpPr>
          <p:cNvPr id="6" name="Footer Placeholder 5">
            <a:extLst>
              <a:ext uri="{FF2B5EF4-FFF2-40B4-BE49-F238E27FC236}">
                <a16:creationId xmlns:a16="http://schemas.microsoft.com/office/drawing/2014/main" id="{26FBCF38-8EAA-7741-94D9-937957F0E45D}"/>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cxnSp>
        <p:nvCxnSpPr>
          <p:cNvPr id="23" name="Straight Arrow Connector 22">
            <a:extLst>
              <a:ext uri="{FF2B5EF4-FFF2-40B4-BE49-F238E27FC236}">
                <a16:creationId xmlns:a16="http://schemas.microsoft.com/office/drawing/2014/main" id="{6EBC7146-124F-1742-9FC0-C45C860239CF}"/>
              </a:ext>
            </a:extLst>
          </p:cNvPr>
          <p:cNvCxnSpPr/>
          <p:nvPr/>
        </p:nvCxnSpPr>
        <p:spPr bwMode="auto">
          <a:xfrm>
            <a:off x="2964346" y="5817998"/>
            <a:ext cx="6480000" cy="0"/>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A8473DB7-5ED6-D449-93F1-0BF51ED1E1B2}"/>
              </a:ext>
            </a:extLst>
          </p:cNvPr>
          <p:cNvSpPr txBox="1"/>
          <p:nvPr/>
        </p:nvSpPr>
        <p:spPr>
          <a:xfrm>
            <a:off x="1945095" y="5428420"/>
            <a:ext cx="492443" cy="925193"/>
          </a:xfrm>
          <a:prstGeom prst="rect">
            <a:avLst/>
          </a:prstGeom>
          <a:noFill/>
        </p:spPr>
        <p:txBody>
          <a:bodyPr vert="vert270" wrap="square" rtlCol="0">
            <a:spAutoFit/>
          </a:bodyPr>
          <a:lstStyle/>
          <a:p>
            <a:pPr algn="ctr"/>
            <a:r>
              <a:rPr lang="en-US" sz="2000" dirty="0">
                <a:latin typeface="Garamond Premr Pro" panose="02020402060506020403" pitchFamily="18" charset="0"/>
              </a:rPr>
              <a:t>storied</a:t>
            </a:r>
          </a:p>
        </p:txBody>
      </p:sp>
      <p:cxnSp>
        <p:nvCxnSpPr>
          <p:cNvPr id="26" name="Straight Arrow Connector 25">
            <a:extLst>
              <a:ext uri="{FF2B5EF4-FFF2-40B4-BE49-F238E27FC236}">
                <a16:creationId xmlns:a16="http://schemas.microsoft.com/office/drawing/2014/main" id="{75A0F760-F2F1-F841-9696-974F030C133A}"/>
              </a:ext>
            </a:extLst>
          </p:cNvPr>
          <p:cNvCxnSpPr/>
          <p:nvPr/>
        </p:nvCxnSpPr>
        <p:spPr bwMode="auto">
          <a:xfrm>
            <a:off x="6147410" y="3160595"/>
            <a:ext cx="0" cy="5361459"/>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7E5CA466-896F-B94A-BBAC-5FA98EFAB427}"/>
              </a:ext>
            </a:extLst>
          </p:cNvPr>
          <p:cNvSpPr txBox="1"/>
          <p:nvPr/>
        </p:nvSpPr>
        <p:spPr>
          <a:xfrm>
            <a:off x="5391759" y="2711242"/>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within lives</a:t>
            </a:r>
          </a:p>
        </p:txBody>
      </p:sp>
      <p:sp>
        <p:nvSpPr>
          <p:cNvPr id="28" name="TextBox 27">
            <a:extLst>
              <a:ext uri="{FF2B5EF4-FFF2-40B4-BE49-F238E27FC236}">
                <a16:creationId xmlns:a16="http://schemas.microsoft.com/office/drawing/2014/main" id="{887B5160-0E7A-A647-AED0-36618D80203B}"/>
              </a:ext>
            </a:extLst>
          </p:cNvPr>
          <p:cNvSpPr txBox="1"/>
          <p:nvPr/>
        </p:nvSpPr>
        <p:spPr>
          <a:xfrm>
            <a:off x="5391759" y="8522054"/>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across lives</a:t>
            </a:r>
          </a:p>
        </p:txBody>
      </p:sp>
      <p:sp>
        <p:nvSpPr>
          <p:cNvPr id="12" name="Text Placeholder 4">
            <a:extLst>
              <a:ext uri="{FF2B5EF4-FFF2-40B4-BE49-F238E27FC236}">
                <a16:creationId xmlns:a16="http://schemas.microsoft.com/office/drawing/2014/main" id="{D7630D7E-8A3D-D84C-8DF4-E1F204BBD881}"/>
              </a:ext>
            </a:extLst>
          </p:cNvPr>
          <p:cNvSpPr txBox="1">
            <a:spLocks/>
          </p:cNvSpPr>
          <p:nvPr/>
        </p:nvSpPr>
        <p:spPr>
          <a:xfrm>
            <a:off x="3054046" y="3344855"/>
            <a:ext cx="3003665" cy="2376000"/>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US" sz="1600" kern="0" dirty="0">
                <a:latin typeface="Garamond Premr Pro" panose="02020402060506020403" pitchFamily="18" charset="0"/>
              </a:rPr>
              <a:t>Concerned with the stories people construct and the larger trajectories those stories contain.</a:t>
            </a:r>
          </a:p>
          <a:p>
            <a:pPr marL="0" lvl="0" indent="0" algn="ctr" fontAlgn="b">
              <a:spcBef>
                <a:spcPct val="30000"/>
              </a:spcBef>
              <a:buClrTx/>
              <a:buSzTx/>
              <a:buNone/>
            </a:pPr>
            <a:endParaRPr lang="en-US" sz="1000" kern="0" dirty="0">
              <a:solidFill>
                <a:srgbClr val="000000"/>
              </a:solidFill>
              <a:latin typeface="Garamond Premr Pro" panose="02020402060506020403" pitchFamily="18" charset="0"/>
              <a:cs typeface="Arial" charset="0"/>
            </a:endParaRPr>
          </a:p>
          <a:p>
            <a:pPr marL="0" indent="0" algn="ctr">
              <a:buClr>
                <a:srgbClr val="003882"/>
              </a:buClr>
              <a:buNone/>
            </a:pPr>
            <a:r>
              <a:rPr lang="en-GB" sz="1200" dirty="0">
                <a:latin typeface="Garamond Premr Pro" panose="02020402060506020403" pitchFamily="18" charset="0"/>
              </a:rPr>
              <a:t>McCartney, R. and Sanders, K. (2015). School/Work: Development of Computing Students’ Professional Identity at University.</a:t>
            </a:r>
            <a:endParaRPr lang="en-US" sz="1200" dirty="0">
              <a:latin typeface="Garamond Premr Pro" panose="02020402060506020403" pitchFamily="18" charset="0"/>
            </a:endParaRPr>
          </a:p>
        </p:txBody>
      </p:sp>
      <p:sp>
        <p:nvSpPr>
          <p:cNvPr id="13" name="Text Placeholder 4">
            <a:extLst>
              <a:ext uri="{FF2B5EF4-FFF2-40B4-BE49-F238E27FC236}">
                <a16:creationId xmlns:a16="http://schemas.microsoft.com/office/drawing/2014/main" id="{E8D1F251-2E6A-7844-A785-FBB31D392260}"/>
              </a:ext>
            </a:extLst>
          </p:cNvPr>
          <p:cNvSpPr txBox="1">
            <a:spLocks/>
          </p:cNvSpPr>
          <p:nvPr/>
        </p:nvSpPr>
        <p:spPr>
          <a:xfrm>
            <a:off x="6256863" y="3344855"/>
            <a:ext cx="3003665" cy="2376000"/>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GB" sz="1600" kern="0" dirty="0">
                <a:latin typeface="Garamond Premr Pro" panose="02020402060506020403" pitchFamily="18" charset="0"/>
              </a:rPr>
              <a:t>A focus on authentic details without necessarily being concerned with larger trajectories.</a:t>
            </a:r>
          </a:p>
          <a:p>
            <a:pPr marL="0" lvl="0" indent="0" algn="ctr" fontAlgn="b">
              <a:spcBef>
                <a:spcPct val="30000"/>
              </a:spcBef>
              <a:buClrTx/>
              <a:buSzTx/>
              <a:buNone/>
            </a:pPr>
            <a:endParaRPr lang="en-GB" sz="1000" kern="0" dirty="0">
              <a:solidFill>
                <a:srgbClr val="000000"/>
              </a:solidFill>
              <a:latin typeface="Garamond Premr Pro" panose="02020402060506020403" pitchFamily="18" charset="0"/>
              <a:cs typeface="Arial" charset="0"/>
            </a:endParaRPr>
          </a:p>
          <a:p>
            <a:pPr marL="0" lvl="0" indent="0" algn="ctr" fontAlgn="b">
              <a:spcBef>
                <a:spcPct val="30000"/>
              </a:spcBef>
              <a:buClrTx/>
              <a:buSzTx/>
              <a:buNone/>
            </a:pPr>
            <a:r>
              <a:rPr lang="en-GB" sz="1200" dirty="0">
                <a:latin typeface="Garamond Premr Pro" panose="02020402060506020403" pitchFamily="18" charset="0"/>
              </a:rPr>
              <a:t>Lewis, C.M. (2012). The Importance of Students’ Attention to Program State: A Case Study of Debugging </a:t>
            </a:r>
            <a:r>
              <a:rPr lang="en-GB" sz="1200" dirty="0" err="1">
                <a:latin typeface="Garamond Premr Pro" panose="02020402060506020403" pitchFamily="18" charset="0"/>
              </a:rPr>
              <a:t>Behavior</a:t>
            </a:r>
            <a:r>
              <a:rPr lang="en-GB" sz="1200" dirty="0">
                <a:latin typeface="Garamond Premr Pro" panose="02020402060506020403" pitchFamily="18" charset="0"/>
              </a:rPr>
              <a:t>.</a:t>
            </a:r>
          </a:p>
          <a:p>
            <a:pPr marL="0" lvl="0" indent="0" algn="ctr" fontAlgn="b">
              <a:spcBef>
                <a:spcPct val="30000"/>
              </a:spcBef>
              <a:buClrTx/>
              <a:buSzTx/>
              <a:buNone/>
            </a:pPr>
            <a:r>
              <a:rPr lang="en-GB" sz="1200" dirty="0" err="1">
                <a:latin typeface="Garamond Premr Pro" panose="02020402060506020403" pitchFamily="18" charset="0"/>
              </a:rPr>
              <a:t>Deitrick</a:t>
            </a:r>
            <a:r>
              <a:rPr lang="en-GB" sz="1200" dirty="0">
                <a:latin typeface="Garamond Premr Pro" panose="02020402060506020403" pitchFamily="18" charset="0"/>
              </a:rPr>
              <a:t>, E. </a:t>
            </a:r>
            <a:r>
              <a:rPr lang="en-GB" sz="1200" i="1" dirty="0">
                <a:latin typeface="Garamond Premr Pro" panose="02020402060506020403" pitchFamily="18" charset="0"/>
              </a:rPr>
              <a:t>et al.</a:t>
            </a:r>
            <a:r>
              <a:rPr lang="en-GB" sz="1200" dirty="0">
                <a:latin typeface="Garamond Premr Pro" panose="02020402060506020403" pitchFamily="18" charset="0"/>
              </a:rPr>
              <a:t> (2015). Using Distributed Cognition Theory to </a:t>
            </a:r>
            <a:r>
              <a:rPr lang="en-GB" sz="1200" dirty="0" err="1">
                <a:latin typeface="Garamond Premr Pro" panose="02020402060506020403" pitchFamily="18" charset="0"/>
              </a:rPr>
              <a:t>Analyze</a:t>
            </a:r>
            <a:r>
              <a:rPr lang="en-GB" sz="1200" dirty="0">
                <a:latin typeface="Garamond Premr Pro" panose="02020402060506020403" pitchFamily="18" charset="0"/>
              </a:rPr>
              <a:t> Collaborative Computer Science Learning.</a:t>
            </a:r>
            <a:endParaRPr lang="en-GB" sz="1200" kern="0" dirty="0">
              <a:solidFill>
                <a:srgbClr val="000000"/>
              </a:solidFill>
              <a:latin typeface="Garamond Premr Pro" panose="02020402060506020403" pitchFamily="18" charset="0"/>
              <a:cs typeface="Arial" charset="0"/>
            </a:endParaRPr>
          </a:p>
        </p:txBody>
      </p:sp>
      <p:sp>
        <p:nvSpPr>
          <p:cNvPr id="14" name="Text Placeholder 4">
            <a:extLst>
              <a:ext uri="{FF2B5EF4-FFF2-40B4-BE49-F238E27FC236}">
                <a16:creationId xmlns:a16="http://schemas.microsoft.com/office/drawing/2014/main" id="{66D9DD84-087E-CD4E-8AA3-5B67152DD121}"/>
              </a:ext>
            </a:extLst>
          </p:cNvPr>
          <p:cNvSpPr txBox="1">
            <a:spLocks/>
          </p:cNvSpPr>
          <p:nvPr/>
        </p:nvSpPr>
        <p:spPr>
          <a:xfrm>
            <a:off x="3054046" y="5915142"/>
            <a:ext cx="3003665" cy="2462675"/>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GB" sz="1600" kern="0" dirty="0">
                <a:latin typeface="Garamond Premr Pro" panose="02020402060506020403" pitchFamily="18" charset="0"/>
              </a:rPr>
              <a:t>Deals with multiple accounts, but accounts which concern themselves with storied reports, made meaningful by the contributor.</a:t>
            </a:r>
          </a:p>
          <a:p>
            <a:pPr marL="0" lvl="0" indent="0" algn="ctr" fontAlgn="b">
              <a:spcBef>
                <a:spcPct val="30000"/>
              </a:spcBef>
              <a:buClrTx/>
              <a:buSzTx/>
              <a:buNone/>
            </a:pPr>
            <a:endParaRPr lang="en-GB" sz="1000" kern="0" dirty="0">
              <a:solidFill>
                <a:srgbClr val="000000"/>
              </a:solidFill>
              <a:latin typeface="Garamond Premr Pro" panose="02020402060506020403" pitchFamily="18" charset="0"/>
              <a:cs typeface="Arial" charset="0"/>
            </a:endParaRPr>
          </a:p>
          <a:p>
            <a:pPr marL="0" lvl="0" indent="0" algn="ctr" fontAlgn="b">
              <a:spcBef>
                <a:spcPct val="30000"/>
              </a:spcBef>
              <a:buClrTx/>
              <a:buSzTx/>
              <a:buNone/>
            </a:pPr>
            <a:r>
              <a:rPr lang="en-GB" sz="1200" dirty="0" err="1">
                <a:latin typeface="Garamond Premr Pro" panose="02020402060506020403" pitchFamily="18" charset="0"/>
              </a:rPr>
              <a:t>Guzdial</a:t>
            </a:r>
            <a:r>
              <a:rPr lang="en-GB" sz="1200" dirty="0">
                <a:latin typeface="Garamond Premr Pro" panose="02020402060506020403" pitchFamily="18" charset="0"/>
              </a:rPr>
              <a:t>, M. and </a:t>
            </a:r>
            <a:r>
              <a:rPr lang="en-GB" sz="1200" dirty="0" err="1">
                <a:latin typeface="Garamond Premr Pro" panose="02020402060506020403" pitchFamily="18" charset="0"/>
              </a:rPr>
              <a:t>Tew</a:t>
            </a:r>
            <a:r>
              <a:rPr lang="en-GB" sz="1200" dirty="0">
                <a:latin typeface="Garamond Premr Pro" panose="02020402060506020403" pitchFamily="18" charset="0"/>
              </a:rPr>
              <a:t>, A.E. (2006). Imagineering Inauthentic Legitimate Peripheral Participation: An Instructional Design Approach for Motivating Computing Education. </a:t>
            </a:r>
          </a:p>
          <a:p>
            <a:pPr marL="0" lvl="0" indent="0" algn="ctr" fontAlgn="b">
              <a:spcBef>
                <a:spcPct val="30000"/>
              </a:spcBef>
              <a:buClrTx/>
              <a:buSzTx/>
              <a:buNone/>
            </a:pPr>
            <a:r>
              <a:rPr lang="en-GB" sz="1200" dirty="0" err="1">
                <a:latin typeface="Garamond Premr Pro" panose="02020402060506020403" pitchFamily="18" charset="0"/>
              </a:rPr>
              <a:t>Hewner</a:t>
            </a:r>
            <a:r>
              <a:rPr lang="en-GB" sz="1200" dirty="0">
                <a:latin typeface="Garamond Premr Pro" panose="02020402060506020403" pitchFamily="18" charset="0"/>
              </a:rPr>
              <a:t>, M. (2014). How CS Undergraduates Make Course Choices.</a:t>
            </a:r>
            <a:endParaRPr lang="en-GB" sz="1200" kern="0" dirty="0">
              <a:solidFill>
                <a:srgbClr val="000000"/>
              </a:solidFill>
              <a:latin typeface="Garamond Premr Pro" panose="02020402060506020403" pitchFamily="18" charset="0"/>
              <a:cs typeface="Arial" charset="0"/>
            </a:endParaRPr>
          </a:p>
        </p:txBody>
      </p:sp>
      <p:sp>
        <p:nvSpPr>
          <p:cNvPr id="15" name="TextBox 14">
            <a:extLst>
              <a:ext uri="{FF2B5EF4-FFF2-40B4-BE49-F238E27FC236}">
                <a16:creationId xmlns:a16="http://schemas.microsoft.com/office/drawing/2014/main" id="{24913896-B029-044D-9000-B7600C31C7FD}"/>
              </a:ext>
            </a:extLst>
          </p:cNvPr>
          <p:cNvSpPr txBox="1"/>
          <p:nvPr/>
        </p:nvSpPr>
        <p:spPr>
          <a:xfrm>
            <a:off x="10151202" y="5056808"/>
            <a:ext cx="492443" cy="1509393"/>
          </a:xfrm>
          <a:prstGeom prst="rect">
            <a:avLst/>
          </a:prstGeom>
          <a:noFill/>
        </p:spPr>
        <p:txBody>
          <a:bodyPr vert="vert" wrap="square" rtlCol="0">
            <a:spAutoFit/>
          </a:bodyPr>
          <a:lstStyle/>
          <a:p>
            <a:pPr algn="ctr"/>
            <a:r>
              <a:rPr lang="en-US" sz="2000" dirty="0">
                <a:latin typeface="Garamond Premr Pro" panose="02020402060506020403" pitchFamily="18" charset="0"/>
              </a:rPr>
              <a:t>non-storied</a:t>
            </a:r>
          </a:p>
        </p:txBody>
      </p:sp>
    </p:spTree>
    <p:extLst>
      <p:ext uri="{BB962C8B-B14F-4D97-AF65-F5344CB8AC3E}">
        <p14:creationId xmlns:p14="http://schemas.microsoft.com/office/powerpoint/2010/main" val="241169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E3EF-800D-4048-8C24-077E4A55962F}"/>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7254F2C1-8B73-654C-A06F-C42BB448C774}"/>
              </a:ext>
            </a:extLst>
          </p:cNvPr>
          <p:cNvSpPr>
            <a:spLocks noGrp="1"/>
          </p:cNvSpPr>
          <p:nvPr>
            <p:ph type="body" sz="quarter" idx="10"/>
          </p:nvPr>
        </p:nvSpPr>
        <p:spPr/>
        <p:txBody>
          <a:bodyPr/>
          <a:lstStyle/>
          <a:p>
            <a:r>
              <a:rPr lang="en-VN" dirty="0"/>
              <a:t>Narrative Methods</a:t>
            </a:r>
          </a:p>
        </p:txBody>
      </p:sp>
      <p:sp>
        <p:nvSpPr>
          <p:cNvPr id="5" name="Text Placeholder 4">
            <a:extLst>
              <a:ext uri="{FF2B5EF4-FFF2-40B4-BE49-F238E27FC236}">
                <a16:creationId xmlns:a16="http://schemas.microsoft.com/office/drawing/2014/main" id="{B5A09CBF-49A4-004A-AF7E-0596B38552FC}"/>
              </a:ext>
            </a:extLst>
          </p:cNvPr>
          <p:cNvSpPr>
            <a:spLocks noGrp="1"/>
          </p:cNvSpPr>
          <p:nvPr>
            <p:ph type="body" sz="quarter" idx="11"/>
          </p:nvPr>
        </p:nvSpPr>
        <p:spPr/>
        <p:txBody>
          <a:bodyPr/>
          <a:lstStyle/>
          <a:p>
            <a:r>
              <a:rPr lang="en-VN" dirty="0"/>
              <a:t>Narrative Analysis</a:t>
            </a:r>
          </a:p>
        </p:txBody>
      </p:sp>
      <p:sp>
        <p:nvSpPr>
          <p:cNvPr id="6" name="Footer Placeholder 5">
            <a:extLst>
              <a:ext uri="{FF2B5EF4-FFF2-40B4-BE49-F238E27FC236}">
                <a16:creationId xmlns:a16="http://schemas.microsoft.com/office/drawing/2014/main" id="{26FBCF38-8EAA-7741-94D9-937957F0E45D}"/>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cxnSp>
        <p:nvCxnSpPr>
          <p:cNvPr id="23" name="Straight Arrow Connector 22">
            <a:extLst>
              <a:ext uri="{FF2B5EF4-FFF2-40B4-BE49-F238E27FC236}">
                <a16:creationId xmlns:a16="http://schemas.microsoft.com/office/drawing/2014/main" id="{6EBC7146-124F-1742-9FC0-C45C860239CF}"/>
              </a:ext>
            </a:extLst>
          </p:cNvPr>
          <p:cNvCxnSpPr/>
          <p:nvPr/>
        </p:nvCxnSpPr>
        <p:spPr bwMode="auto">
          <a:xfrm>
            <a:off x="2964346" y="5817998"/>
            <a:ext cx="6480000" cy="0"/>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A8473DB7-5ED6-D449-93F1-0BF51ED1E1B2}"/>
              </a:ext>
            </a:extLst>
          </p:cNvPr>
          <p:cNvSpPr txBox="1"/>
          <p:nvPr/>
        </p:nvSpPr>
        <p:spPr>
          <a:xfrm>
            <a:off x="1945095" y="5428420"/>
            <a:ext cx="492443" cy="925193"/>
          </a:xfrm>
          <a:prstGeom prst="rect">
            <a:avLst/>
          </a:prstGeom>
          <a:noFill/>
        </p:spPr>
        <p:txBody>
          <a:bodyPr vert="vert270" wrap="square" rtlCol="0">
            <a:spAutoFit/>
          </a:bodyPr>
          <a:lstStyle/>
          <a:p>
            <a:pPr algn="ctr"/>
            <a:r>
              <a:rPr lang="en-US" sz="2000" dirty="0">
                <a:latin typeface="Garamond Premr Pro" panose="02020402060506020403" pitchFamily="18" charset="0"/>
              </a:rPr>
              <a:t>storied</a:t>
            </a:r>
          </a:p>
        </p:txBody>
      </p:sp>
      <p:cxnSp>
        <p:nvCxnSpPr>
          <p:cNvPr id="26" name="Straight Arrow Connector 25">
            <a:extLst>
              <a:ext uri="{FF2B5EF4-FFF2-40B4-BE49-F238E27FC236}">
                <a16:creationId xmlns:a16="http://schemas.microsoft.com/office/drawing/2014/main" id="{75A0F760-F2F1-F841-9696-974F030C133A}"/>
              </a:ext>
            </a:extLst>
          </p:cNvPr>
          <p:cNvCxnSpPr/>
          <p:nvPr/>
        </p:nvCxnSpPr>
        <p:spPr bwMode="auto">
          <a:xfrm>
            <a:off x="6147410" y="3160595"/>
            <a:ext cx="0" cy="5361459"/>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7E5CA466-896F-B94A-BBAC-5FA98EFAB427}"/>
              </a:ext>
            </a:extLst>
          </p:cNvPr>
          <p:cNvSpPr txBox="1"/>
          <p:nvPr/>
        </p:nvSpPr>
        <p:spPr>
          <a:xfrm>
            <a:off x="5391759" y="2711242"/>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within lives</a:t>
            </a:r>
          </a:p>
        </p:txBody>
      </p:sp>
      <p:sp>
        <p:nvSpPr>
          <p:cNvPr id="28" name="TextBox 27">
            <a:extLst>
              <a:ext uri="{FF2B5EF4-FFF2-40B4-BE49-F238E27FC236}">
                <a16:creationId xmlns:a16="http://schemas.microsoft.com/office/drawing/2014/main" id="{887B5160-0E7A-A647-AED0-36618D80203B}"/>
              </a:ext>
            </a:extLst>
          </p:cNvPr>
          <p:cNvSpPr txBox="1"/>
          <p:nvPr/>
        </p:nvSpPr>
        <p:spPr>
          <a:xfrm>
            <a:off x="5391759" y="8522054"/>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across lives</a:t>
            </a:r>
          </a:p>
        </p:txBody>
      </p:sp>
      <p:sp>
        <p:nvSpPr>
          <p:cNvPr id="12" name="Text Placeholder 4">
            <a:extLst>
              <a:ext uri="{FF2B5EF4-FFF2-40B4-BE49-F238E27FC236}">
                <a16:creationId xmlns:a16="http://schemas.microsoft.com/office/drawing/2014/main" id="{6F6165DC-3B06-A942-9064-6098BE36D39B}"/>
              </a:ext>
            </a:extLst>
          </p:cNvPr>
          <p:cNvSpPr txBox="1">
            <a:spLocks/>
          </p:cNvSpPr>
          <p:nvPr/>
        </p:nvSpPr>
        <p:spPr>
          <a:xfrm>
            <a:off x="3054046" y="3344855"/>
            <a:ext cx="3003665" cy="2376000"/>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US" sz="1600" kern="0" dirty="0">
                <a:latin typeface="Garamond Premr Pro" panose="02020402060506020403" pitchFamily="18" charset="0"/>
              </a:rPr>
              <a:t>Concerned with the stories people construct and the larger trajectories those stories contain.</a:t>
            </a:r>
          </a:p>
          <a:p>
            <a:pPr marL="0" lvl="0" indent="0" algn="ctr" fontAlgn="b">
              <a:spcBef>
                <a:spcPct val="30000"/>
              </a:spcBef>
              <a:buClrTx/>
              <a:buSzTx/>
              <a:buNone/>
            </a:pPr>
            <a:endParaRPr lang="en-US" sz="1000" kern="0" dirty="0">
              <a:solidFill>
                <a:srgbClr val="000000"/>
              </a:solidFill>
              <a:latin typeface="Garamond Premr Pro" panose="02020402060506020403" pitchFamily="18" charset="0"/>
              <a:cs typeface="Arial" charset="0"/>
            </a:endParaRPr>
          </a:p>
          <a:p>
            <a:pPr marL="0" indent="0" algn="ctr">
              <a:buClr>
                <a:srgbClr val="003882"/>
              </a:buClr>
              <a:buNone/>
            </a:pPr>
            <a:r>
              <a:rPr lang="en-GB" sz="1200" dirty="0">
                <a:latin typeface="Garamond Premr Pro" panose="02020402060506020403" pitchFamily="18" charset="0"/>
              </a:rPr>
              <a:t>McCartney, R. and Sanders, K. (2015). School/Work: Development of Computing Students’ Professional Identity at University.</a:t>
            </a:r>
            <a:endParaRPr lang="en-US" sz="1200" dirty="0">
              <a:latin typeface="Garamond Premr Pro" panose="02020402060506020403" pitchFamily="18" charset="0"/>
            </a:endParaRPr>
          </a:p>
        </p:txBody>
      </p:sp>
      <p:sp>
        <p:nvSpPr>
          <p:cNvPr id="13" name="Text Placeholder 4">
            <a:extLst>
              <a:ext uri="{FF2B5EF4-FFF2-40B4-BE49-F238E27FC236}">
                <a16:creationId xmlns:a16="http://schemas.microsoft.com/office/drawing/2014/main" id="{CEC44271-C879-384D-8ABB-258128F81722}"/>
              </a:ext>
            </a:extLst>
          </p:cNvPr>
          <p:cNvSpPr txBox="1">
            <a:spLocks/>
          </p:cNvSpPr>
          <p:nvPr/>
        </p:nvSpPr>
        <p:spPr>
          <a:xfrm>
            <a:off x="6256863" y="3344855"/>
            <a:ext cx="3003665" cy="2376000"/>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GB" sz="1600" kern="0" dirty="0">
                <a:latin typeface="Garamond Premr Pro" panose="02020402060506020403" pitchFamily="18" charset="0"/>
              </a:rPr>
              <a:t>A focus on authentic details without necessarily being concerned with larger trajectories.</a:t>
            </a:r>
          </a:p>
          <a:p>
            <a:pPr marL="0" lvl="0" indent="0" algn="ctr" fontAlgn="b">
              <a:spcBef>
                <a:spcPct val="30000"/>
              </a:spcBef>
              <a:buClrTx/>
              <a:buSzTx/>
              <a:buNone/>
            </a:pPr>
            <a:endParaRPr lang="en-GB" sz="1000" kern="0" dirty="0">
              <a:solidFill>
                <a:srgbClr val="000000"/>
              </a:solidFill>
              <a:latin typeface="Garamond Premr Pro" panose="02020402060506020403" pitchFamily="18" charset="0"/>
              <a:cs typeface="Arial" charset="0"/>
            </a:endParaRPr>
          </a:p>
          <a:p>
            <a:pPr marL="0" lvl="0" indent="0" algn="ctr" fontAlgn="b">
              <a:spcBef>
                <a:spcPct val="30000"/>
              </a:spcBef>
              <a:buClrTx/>
              <a:buSzTx/>
              <a:buNone/>
            </a:pPr>
            <a:r>
              <a:rPr lang="en-GB" sz="1200" dirty="0">
                <a:latin typeface="Garamond Premr Pro" panose="02020402060506020403" pitchFamily="18" charset="0"/>
              </a:rPr>
              <a:t>Lewis, C.M. (2012). The Importance of Students’ Attention to Program State: A Case Study of Debugging </a:t>
            </a:r>
            <a:r>
              <a:rPr lang="en-GB" sz="1200" dirty="0" err="1">
                <a:latin typeface="Garamond Premr Pro" panose="02020402060506020403" pitchFamily="18" charset="0"/>
              </a:rPr>
              <a:t>Behavior</a:t>
            </a:r>
            <a:r>
              <a:rPr lang="en-GB" sz="1200" dirty="0">
                <a:latin typeface="Garamond Premr Pro" panose="02020402060506020403" pitchFamily="18" charset="0"/>
              </a:rPr>
              <a:t>.</a:t>
            </a:r>
          </a:p>
          <a:p>
            <a:pPr marL="0" lvl="0" indent="0" algn="ctr" fontAlgn="b">
              <a:spcBef>
                <a:spcPct val="30000"/>
              </a:spcBef>
              <a:buClrTx/>
              <a:buSzTx/>
              <a:buNone/>
            </a:pPr>
            <a:r>
              <a:rPr lang="en-GB" sz="1200" dirty="0" err="1">
                <a:latin typeface="Garamond Premr Pro" panose="02020402060506020403" pitchFamily="18" charset="0"/>
              </a:rPr>
              <a:t>Deitrick</a:t>
            </a:r>
            <a:r>
              <a:rPr lang="en-GB" sz="1200" dirty="0">
                <a:latin typeface="Garamond Premr Pro" panose="02020402060506020403" pitchFamily="18" charset="0"/>
              </a:rPr>
              <a:t>, E. </a:t>
            </a:r>
            <a:r>
              <a:rPr lang="en-GB" sz="1200" i="1" dirty="0">
                <a:latin typeface="Garamond Premr Pro" panose="02020402060506020403" pitchFamily="18" charset="0"/>
              </a:rPr>
              <a:t>et al.</a:t>
            </a:r>
            <a:r>
              <a:rPr lang="en-GB" sz="1200" dirty="0">
                <a:latin typeface="Garamond Premr Pro" panose="02020402060506020403" pitchFamily="18" charset="0"/>
              </a:rPr>
              <a:t> (2015). Using Distributed Cognition Theory to </a:t>
            </a:r>
            <a:r>
              <a:rPr lang="en-GB" sz="1200" dirty="0" err="1">
                <a:latin typeface="Garamond Premr Pro" panose="02020402060506020403" pitchFamily="18" charset="0"/>
              </a:rPr>
              <a:t>Analyze</a:t>
            </a:r>
            <a:r>
              <a:rPr lang="en-GB" sz="1200" dirty="0">
                <a:latin typeface="Garamond Premr Pro" panose="02020402060506020403" pitchFamily="18" charset="0"/>
              </a:rPr>
              <a:t> Collaborative Computer Science Learning.</a:t>
            </a:r>
            <a:endParaRPr lang="en-GB" sz="1200" kern="0" dirty="0">
              <a:solidFill>
                <a:srgbClr val="000000"/>
              </a:solidFill>
              <a:latin typeface="Garamond Premr Pro" panose="02020402060506020403" pitchFamily="18" charset="0"/>
              <a:cs typeface="Arial" charset="0"/>
            </a:endParaRPr>
          </a:p>
        </p:txBody>
      </p:sp>
      <p:sp>
        <p:nvSpPr>
          <p:cNvPr id="14" name="Text Placeholder 4">
            <a:extLst>
              <a:ext uri="{FF2B5EF4-FFF2-40B4-BE49-F238E27FC236}">
                <a16:creationId xmlns:a16="http://schemas.microsoft.com/office/drawing/2014/main" id="{EF199EA2-8815-DD4C-A887-C1ABCDD9BE43}"/>
              </a:ext>
            </a:extLst>
          </p:cNvPr>
          <p:cNvSpPr txBox="1">
            <a:spLocks/>
          </p:cNvSpPr>
          <p:nvPr/>
        </p:nvSpPr>
        <p:spPr>
          <a:xfrm>
            <a:off x="3054046" y="5915142"/>
            <a:ext cx="3003665" cy="2462675"/>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GB" sz="1600" kern="0" dirty="0">
                <a:latin typeface="Garamond Premr Pro" panose="02020402060506020403" pitchFamily="18" charset="0"/>
              </a:rPr>
              <a:t>Deals with multiple accounts, but accounts which concern themselves with storied reports, made meaningful by the contributor.</a:t>
            </a:r>
          </a:p>
          <a:p>
            <a:pPr marL="0" lvl="0" indent="0" algn="ctr" fontAlgn="b">
              <a:spcBef>
                <a:spcPct val="30000"/>
              </a:spcBef>
              <a:buClrTx/>
              <a:buSzTx/>
              <a:buNone/>
            </a:pPr>
            <a:endParaRPr lang="en-GB" sz="1000" kern="0" dirty="0">
              <a:solidFill>
                <a:srgbClr val="000000"/>
              </a:solidFill>
              <a:latin typeface="Garamond Premr Pro" panose="02020402060506020403" pitchFamily="18" charset="0"/>
              <a:cs typeface="Arial" charset="0"/>
            </a:endParaRPr>
          </a:p>
          <a:p>
            <a:pPr marL="0" lvl="0" indent="0" algn="ctr" fontAlgn="b">
              <a:spcBef>
                <a:spcPct val="30000"/>
              </a:spcBef>
              <a:buClrTx/>
              <a:buSzTx/>
              <a:buNone/>
            </a:pPr>
            <a:r>
              <a:rPr lang="en-GB" sz="1200" dirty="0" err="1">
                <a:latin typeface="Garamond Premr Pro" panose="02020402060506020403" pitchFamily="18" charset="0"/>
              </a:rPr>
              <a:t>Guzdial</a:t>
            </a:r>
            <a:r>
              <a:rPr lang="en-GB" sz="1200" dirty="0">
                <a:latin typeface="Garamond Premr Pro" panose="02020402060506020403" pitchFamily="18" charset="0"/>
              </a:rPr>
              <a:t>, M. and </a:t>
            </a:r>
            <a:r>
              <a:rPr lang="en-GB" sz="1200" dirty="0" err="1">
                <a:latin typeface="Garamond Premr Pro" panose="02020402060506020403" pitchFamily="18" charset="0"/>
              </a:rPr>
              <a:t>Tew</a:t>
            </a:r>
            <a:r>
              <a:rPr lang="en-GB" sz="1200" dirty="0">
                <a:latin typeface="Garamond Premr Pro" panose="02020402060506020403" pitchFamily="18" charset="0"/>
              </a:rPr>
              <a:t>, A.E. (2006). Imagineering Inauthentic Legitimate Peripheral Participation: An Instructional Design Approach for Motivating Computing Education. </a:t>
            </a:r>
          </a:p>
          <a:p>
            <a:pPr marL="0" lvl="0" indent="0" algn="ctr" fontAlgn="b">
              <a:spcBef>
                <a:spcPct val="30000"/>
              </a:spcBef>
              <a:buClrTx/>
              <a:buSzTx/>
              <a:buNone/>
            </a:pPr>
            <a:r>
              <a:rPr lang="en-GB" sz="1200" dirty="0" err="1">
                <a:latin typeface="Garamond Premr Pro" panose="02020402060506020403" pitchFamily="18" charset="0"/>
              </a:rPr>
              <a:t>Hewner</a:t>
            </a:r>
            <a:r>
              <a:rPr lang="en-GB" sz="1200" dirty="0">
                <a:latin typeface="Garamond Premr Pro" panose="02020402060506020403" pitchFamily="18" charset="0"/>
              </a:rPr>
              <a:t>, M. (2014). How CS Undergraduates Make Course Choices.</a:t>
            </a:r>
            <a:endParaRPr lang="en-GB" sz="1200" kern="0" dirty="0">
              <a:solidFill>
                <a:srgbClr val="000000"/>
              </a:solidFill>
              <a:latin typeface="Garamond Premr Pro" panose="02020402060506020403" pitchFamily="18" charset="0"/>
              <a:cs typeface="Arial" charset="0"/>
            </a:endParaRPr>
          </a:p>
        </p:txBody>
      </p:sp>
      <p:sp>
        <p:nvSpPr>
          <p:cNvPr id="15" name="Text Placeholder 4">
            <a:extLst>
              <a:ext uri="{FF2B5EF4-FFF2-40B4-BE49-F238E27FC236}">
                <a16:creationId xmlns:a16="http://schemas.microsoft.com/office/drawing/2014/main" id="{34F4BCA5-C074-F645-90FE-2B01BD1C64ED}"/>
              </a:ext>
            </a:extLst>
          </p:cNvPr>
          <p:cNvSpPr txBox="1">
            <a:spLocks/>
          </p:cNvSpPr>
          <p:nvPr/>
        </p:nvSpPr>
        <p:spPr>
          <a:xfrm>
            <a:off x="6256770" y="5915142"/>
            <a:ext cx="3003665" cy="2462675"/>
          </a:xfrm>
          <a:prstGeom prst="rect">
            <a:avLst/>
          </a:prstGeom>
          <a:ln w="19050">
            <a:solidFill>
              <a:srgbClr val="0A2962"/>
            </a:solidFill>
          </a:ln>
        </p:spPr>
        <p:txBody>
          <a:bodyPr anchor="ct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GB" sz="1600" kern="0" dirty="0">
                <a:latin typeface="Garamond Premr Pro" panose="02020402060506020403" pitchFamily="18" charset="0"/>
              </a:rPr>
              <a:t>Researchers gather data from many sources, in a variety of ways, and work to find meaning across them that may not be evident from any single account.</a:t>
            </a:r>
          </a:p>
          <a:p>
            <a:pPr marL="0" lvl="0" indent="0" fontAlgn="b">
              <a:spcBef>
                <a:spcPct val="30000"/>
              </a:spcBef>
              <a:buClrTx/>
              <a:buSzTx/>
              <a:buNone/>
            </a:pPr>
            <a:endParaRPr lang="en-GB" sz="1000" kern="0" dirty="0">
              <a:solidFill>
                <a:srgbClr val="000000"/>
              </a:solidFill>
              <a:latin typeface="Garamond Premr Pro" panose="02020402060506020403" pitchFamily="18" charset="0"/>
              <a:cs typeface="Arial" charset="0"/>
            </a:endParaRPr>
          </a:p>
          <a:p>
            <a:pPr marL="0" lvl="0" indent="0" algn="ctr" fontAlgn="b">
              <a:spcBef>
                <a:spcPct val="30000"/>
              </a:spcBef>
              <a:buClrTx/>
              <a:buSzTx/>
              <a:buNone/>
            </a:pPr>
            <a:r>
              <a:rPr lang="en-GB" sz="1200" dirty="0">
                <a:latin typeface="Garamond Premr Pro" panose="02020402060506020403" pitchFamily="18" charset="0"/>
              </a:rPr>
              <a:t>Lister, R. </a:t>
            </a:r>
            <a:r>
              <a:rPr lang="en-GB" sz="1200" i="1" dirty="0">
                <a:latin typeface="Garamond Premr Pro" panose="02020402060506020403" pitchFamily="18" charset="0"/>
              </a:rPr>
              <a:t>et al.</a:t>
            </a:r>
            <a:r>
              <a:rPr lang="en-GB" sz="1200" dirty="0">
                <a:latin typeface="Garamond Premr Pro" panose="02020402060506020403" pitchFamily="18" charset="0"/>
              </a:rPr>
              <a:t> (2004). A Multi-national Study of Reading and Tracing Skills in Novice Programmers.</a:t>
            </a:r>
            <a:endParaRPr lang="en-GB" sz="1200" kern="0" dirty="0">
              <a:solidFill>
                <a:srgbClr val="000000"/>
              </a:solidFill>
              <a:latin typeface="Garamond Premr Pro" panose="02020402060506020403" pitchFamily="18" charset="0"/>
              <a:cs typeface="Arial" charset="0"/>
            </a:endParaRPr>
          </a:p>
        </p:txBody>
      </p:sp>
      <p:sp>
        <p:nvSpPr>
          <p:cNvPr id="16" name="TextBox 15">
            <a:extLst>
              <a:ext uri="{FF2B5EF4-FFF2-40B4-BE49-F238E27FC236}">
                <a16:creationId xmlns:a16="http://schemas.microsoft.com/office/drawing/2014/main" id="{46AF4905-8FB0-AD48-99A8-33E6F20B2414}"/>
              </a:ext>
            </a:extLst>
          </p:cNvPr>
          <p:cNvSpPr txBox="1"/>
          <p:nvPr/>
        </p:nvSpPr>
        <p:spPr>
          <a:xfrm>
            <a:off x="10151202" y="5056808"/>
            <a:ext cx="492443" cy="1509393"/>
          </a:xfrm>
          <a:prstGeom prst="rect">
            <a:avLst/>
          </a:prstGeom>
          <a:noFill/>
        </p:spPr>
        <p:txBody>
          <a:bodyPr vert="vert" wrap="square" rtlCol="0">
            <a:spAutoFit/>
          </a:bodyPr>
          <a:lstStyle/>
          <a:p>
            <a:pPr algn="ctr"/>
            <a:r>
              <a:rPr lang="en-US" sz="2000" dirty="0">
                <a:latin typeface="Garamond Premr Pro" panose="02020402060506020403" pitchFamily="18" charset="0"/>
              </a:rPr>
              <a:t>non-storied</a:t>
            </a:r>
          </a:p>
        </p:txBody>
      </p:sp>
    </p:spTree>
    <p:extLst>
      <p:ext uri="{BB962C8B-B14F-4D97-AF65-F5344CB8AC3E}">
        <p14:creationId xmlns:p14="http://schemas.microsoft.com/office/powerpoint/2010/main" val="112701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EAF72B-37FD-5B46-9FE1-EBB94BA21627}"/>
              </a:ext>
            </a:extLst>
          </p:cNvPr>
          <p:cNvSpPr>
            <a:spLocks noGrp="1"/>
          </p:cNvSpPr>
          <p:nvPr>
            <p:ph type="title"/>
          </p:nvPr>
        </p:nvSpPr>
        <p:spPr/>
        <p:txBody>
          <a:bodyPr/>
          <a:lstStyle/>
          <a:p>
            <a:pPr marL="0" indent="0">
              <a:buNone/>
            </a:pPr>
            <a:r>
              <a:rPr lang="en-VN" dirty="0"/>
              <a:t>The Life Story</a:t>
            </a:r>
          </a:p>
        </p:txBody>
      </p:sp>
      <p:sp>
        <p:nvSpPr>
          <p:cNvPr id="8" name="Text Placeholder 7">
            <a:extLst>
              <a:ext uri="{FF2B5EF4-FFF2-40B4-BE49-F238E27FC236}">
                <a16:creationId xmlns:a16="http://schemas.microsoft.com/office/drawing/2014/main" id="{5B8CBDB3-8B61-3B41-9473-71FBC61965AC}"/>
              </a:ext>
            </a:extLst>
          </p:cNvPr>
          <p:cNvSpPr>
            <a:spLocks noGrp="1"/>
          </p:cNvSpPr>
          <p:nvPr>
            <p:ph type="body" idx="1"/>
          </p:nvPr>
        </p:nvSpPr>
        <p:spPr/>
        <p:txBody>
          <a:bodyPr/>
          <a:lstStyle/>
          <a:p>
            <a:endParaRPr lang="en-VN"/>
          </a:p>
        </p:txBody>
      </p:sp>
      <p:sp>
        <p:nvSpPr>
          <p:cNvPr id="6" name="Footer Placeholder 5">
            <a:extLst>
              <a:ext uri="{FF2B5EF4-FFF2-40B4-BE49-F238E27FC236}">
                <a16:creationId xmlns:a16="http://schemas.microsoft.com/office/drawing/2014/main" id="{3B7DC015-2A76-814C-8EE0-E436C9F7F6AC}"/>
              </a:ext>
            </a:extLst>
          </p:cNvPr>
          <p:cNvSpPr>
            <a:spLocks noGrp="1"/>
          </p:cNvSpPr>
          <p:nvPr>
            <p:ph type="ftr" sz="quarter" idx="10"/>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93522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913E-69DB-5A41-B8F5-CC70C2861C37}"/>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AC688FB7-41F0-B442-8616-F1B225D45818}"/>
              </a:ext>
            </a:extLst>
          </p:cNvPr>
          <p:cNvSpPr>
            <a:spLocks noGrp="1"/>
          </p:cNvSpPr>
          <p:nvPr>
            <p:ph idx="1"/>
          </p:nvPr>
        </p:nvSpPr>
        <p:spPr>
          <a:xfrm>
            <a:off x="464023" y="3562080"/>
            <a:ext cx="9911877" cy="5222933"/>
          </a:xfrm>
        </p:spPr>
        <p:txBody>
          <a:bodyPr/>
          <a:lstStyle/>
          <a:p>
            <a:pPr marL="857250" indent="-857250">
              <a:buSzPct val="100000"/>
              <a:buFont typeface="+mj-lt"/>
              <a:buAutoNum type="romanUcPeriod"/>
            </a:pPr>
            <a:r>
              <a:rPr lang="en-US" dirty="0"/>
              <a:t>General Traits</a:t>
            </a:r>
          </a:p>
          <a:p>
            <a:pPr marL="857250" indent="-857250">
              <a:buSzPct val="100000"/>
              <a:buFont typeface="+mj-lt"/>
              <a:buAutoNum type="romanUcPeriod"/>
            </a:pPr>
            <a:r>
              <a:rPr lang="en-US" dirty="0"/>
              <a:t>Personal Concerns</a:t>
            </a:r>
          </a:p>
          <a:p>
            <a:pPr marL="857250" indent="-857250">
              <a:buSzPct val="100000"/>
              <a:buFont typeface="+mj-lt"/>
              <a:buAutoNum type="romanUcPeriod"/>
            </a:pPr>
            <a:r>
              <a:rPr lang="en-US" dirty="0"/>
              <a:t>Narrative Identity</a:t>
            </a:r>
          </a:p>
          <a:p>
            <a:pPr lvl="1">
              <a:buSzPct val="100000"/>
            </a:pPr>
            <a:endParaRPr lang="en-US" dirty="0">
              <a:solidFill>
                <a:srgbClr val="000000"/>
              </a:solidFill>
            </a:endParaRPr>
          </a:p>
          <a:p>
            <a:pPr lvl="1">
              <a:buSzPct val="100000"/>
            </a:pPr>
            <a:r>
              <a:rPr lang="en-US" dirty="0">
                <a:solidFill>
                  <a:srgbClr val="000000"/>
                </a:solidFill>
              </a:rPr>
              <a:t>“We construct stories to make sense of our lives.” (McAdams, 1997)</a:t>
            </a:r>
          </a:p>
          <a:p>
            <a:pPr lvl="1">
              <a:buSzPct val="100000"/>
            </a:pPr>
            <a:r>
              <a:rPr lang="en-GB" dirty="0"/>
              <a:t>We “weave together the reconstructed past, the perceived present, and the anticipated future”. (Adler &amp; McAdams, 2007)</a:t>
            </a:r>
          </a:p>
          <a:p>
            <a:pPr lvl="0">
              <a:buSzPct val="100000"/>
            </a:pPr>
            <a:endParaRPr lang="en-US" dirty="0">
              <a:solidFill>
                <a:srgbClr val="000000"/>
              </a:solidFill>
            </a:endParaRPr>
          </a:p>
          <a:p>
            <a:endParaRPr lang="en-VN" dirty="0"/>
          </a:p>
        </p:txBody>
      </p:sp>
      <p:sp>
        <p:nvSpPr>
          <p:cNvPr id="4" name="Text Placeholder 3">
            <a:extLst>
              <a:ext uri="{FF2B5EF4-FFF2-40B4-BE49-F238E27FC236}">
                <a16:creationId xmlns:a16="http://schemas.microsoft.com/office/drawing/2014/main" id="{DCA86AD8-1D76-3148-980C-9A926E9C1206}"/>
              </a:ext>
            </a:extLst>
          </p:cNvPr>
          <p:cNvSpPr>
            <a:spLocks noGrp="1"/>
          </p:cNvSpPr>
          <p:nvPr>
            <p:ph type="body" sz="quarter" idx="10"/>
          </p:nvPr>
        </p:nvSpPr>
        <p:spPr/>
        <p:txBody>
          <a:bodyPr/>
          <a:lstStyle/>
          <a:p>
            <a:r>
              <a:rPr lang="en-VN" dirty="0"/>
              <a:t>The Life Story</a:t>
            </a:r>
          </a:p>
        </p:txBody>
      </p:sp>
      <p:sp>
        <p:nvSpPr>
          <p:cNvPr id="5" name="Text Placeholder 4">
            <a:extLst>
              <a:ext uri="{FF2B5EF4-FFF2-40B4-BE49-F238E27FC236}">
                <a16:creationId xmlns:a16="http://schemas.microsoft.com/office/drawing/2014/main" id="{F9B25101-CFD1-5B41-A656-AA8F6BE8D2E5}"/>
              </a:ext>
            </a:extLst>
          </p:cNvPr>
          <p:cNvSpPr>
            <a:spLocks noGrp="1"/>
          </p:cNvSpPr>
          <p:nvPr>
            <p:ph type="body" sz="quarter" idx="11"/>
          </p:nvPr>
        </p:nvSpPr>
        <p:spPr/>
        <p:txBody>
          <a:bodyPr/>
          <a:lstStyle/>
          <a:p>
            <a:r>
              <a:rPr lang="en-US" dirty="0"/>
              <a:t>What Do We Know When We Know A Person?</a:t>
            </a:r>
            <a:endParaRPr lang="en-VN" dirty="0"/>
          </a:p>
        </p:txBody>
      </p:sp>
      <p:sp>
        <p:nvSpPr>
          <p:cNvPr id="6" name="Footer Placeholder 5">
            <a:extLst>
              <a:ext uri="{FF2B5EF4-FFF2-40B4-BE49-F238E27FC236}">
                <a16:creationId xmlns:a16="http://schemas.microsoft.com/office/drawing/2014/main" id="{9080DE73-A851-2643-A693-FFC89A0A5B8D}"/>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1601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7F05-ED19-6743-982D-72D4F0CF4D30}"/>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C6CA29F1-B8D6-BF42-AC4F-828DB8E726FB}"/>
              </a:ext>
            </a:extLst>
          </p:cNvPr>
          <p:cNvSpPr>
            <a:spLocks noGrp="1"/>
          </p:cNvSpPr>
          <p:nvPr>
            <p:ph type="body" sz="quarter" idx="10"/>
          </p:nvPr>
        </p:nvSpPr>
        <p:spPr/>
        <p:txBody>
          <a:bodyPr/>
          <a:lstStyle/>
          <a:p>
            <a:r>
              <a:rPr lang="en-VN" dirty="0"/>
              <a:t>The Life Story</a:t>
            </a:r>
          </a:p>
        </p:txBody>
      </p:sp>
      <p:sp>
        <p:nvSpPr>
          <p:cNvPr id="5" name="Text Placeholder 4">
            <a:extLst>
              <a:ext uri="{FF2B5EF4-FFF2-40B4-BE49-F238E27FC236}">
                <a16:creationId xmlns:a16="http://schemas.microsoft.com/office/drawing/2014/main" id="{FA10270D-74EB-434A-9619-83ADC769598D}"/>
              </a:ext>
            </a:extLst>
          </p:cNvPr>
          <p:cNvSpPr>
            <a:spLocks noGrp="1"/>
          </p:cNvSpPr>
          <p:nvPr>
            <p:ph type="body" sz="quarter" idx="11"/>
          </p:nvPr>
        </p:nvSpPr>
        <p:spPr/>
        <p:txBody>
          <a:bodyPr/>
          <a:lstStyle/>
          <a:p>
            <a:r>
              <a:rPr lang="en-VN" dirty="0"/>
              <a:t>Narrative Artefacts</a:t>
            </a:r>
          </a:p>
        </p:txBody>
      </p:sp>
      <p:sp>
        <p:nvSpPr>
          <p:cNvPr id="6" name="Footer Placeholder 5">
            <a:extLst>
              <a:ext uri="{FF2B5EF4-FFF2-40B4-BE49-F238E27FC236}">
                <a16:creationId xmlns:a16="http://schemas.microsoft.com/office/drawing/2014/main" id="{FCCA8CB3-A8B1-A44B-A2EA-EE356792D889}"/>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pic>
        <p:nvPicPr>
          <p:cNvPr id="9" name="Picture 8">
            <a:extLst>
              <a:ext uri="{FF2B5EF4-FFF2-40B4-BE49-F238E27FC236}">
                <a16:creationId xmlns:a16="http://schemas.microsoft.com/office/drawing/2014/main" id="{8FE27C63-234D-1447-8365-42CEDD7B0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153" y="4578648"/>
            <a:ext cx="818428" cy="1001317"/>
          </a:xfrm>
          <a:prstGeom prst="rect">
            <a:avLst/>
          </a:prstGeom>
        </p:spPr>
      </p:pic>
      <p:pic>
        <p:nvPicPr>
          <p:cNvPr id="18" name="Picture 17">
            <a:extLst>
              <a:ext uri="{FF2B5EF4-FFF2-40B4-BE49-F238E27FC236}">
                <a16:creationId xmlns:a16="http://schemas.microsoft.com/office/drawing/2014/main" id="{8D62CBB2-61D1-9B4B-A4D6-E3ACCF45A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766" y="4576453"/>
            <a:ext cx="1067821" cy="1067821"/>
          </a:xfrm>
          <a:prstGeom prst="rect">
            <a:avLst/>
          </a:prstGeom>
        </p:spPr>
      </p:pic>
      <p:pic>
        <p:nvPicPr>
          <p:cNvPr id="19" name="Picture 18">
            <a:extLst>
              <a:ext uri="{FF2B5EF4-FFF2-40B4-BE49-F238E27FC236}">
                <a16:creationId xmlns:a16="http://schemas.microsoft.com/office/drawing/2014/main" id="{AB1BD23C-E76F-094B-ABD6-529A8869F5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2400" y="4560428"/>
            <a:ext cx="1080000" cy="1080000"/>
          </a:xfrm>
          <a:prstGeom prst="rect">
            <a:avLst/>
          </a:prstGeom>
        </p:spPr>
      </p:pic>
      <p:cxnSp>
        <p:nvCxnSpPr>
          <p:cNvPr id="26" name="Straight Arrow Connector 25">
            <a:extLst>
              <a:ext uri="{FF2B5EF4-FFF2-40B4-BE49-F238E27FC236}">
                <a16:creationId xmlns:a16="http://schemas.microsoft.com/office/drawing/2014/main" id="{45CA54F7-0CD3-1B4A-A92D-6EF20B4BBB9C}"/>
              </a:ext>
            </a:extLst>
          </p:cNvPr>
          <p:cNvCxnSpPr>
            <a:cxnSpLocks/>
          </p:cNvCxnSpPr>
          <p:nvPr/>
        </p:nvCxnSpPr>
        <p:spPr bwMode="auto">
          <a:xfrm>
            <a:off x="2964346" y="5817998"/>
            <a:ext cx="6480000" cy="0"/>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69AF2B07-9059-9B49-B5AA-0E8516A8E57F}"/>
              </a:ext>
            </a:extLst>
          </p:cNvPr>
          <p:cNvSpPr txBox="1"/>
          <p:nvPr/>
        </p:nvSpPr>
        <p:spPr>
          <a:xfrm>
            <a:off x="1945095" y="5428420"/>
            <a:ext cx="492443" cy="925193"/>
          </a:xfrm>
          <a:prstGeom prst="rect">
            <a:avLst/>
          </a:prstGeom>
          <a:noFill/>
        </p:spPr>
        <p:txBody>
          <a:bodyPr vert="vert270" wrap="square" rtlCol="0">
            <a:spAutoFit/>
          </a:bodyPr>
          <a:lstStyle/>
          <a:p>
            <a:pPr algn="ctr"/>
            <a:r>
              <a:rPr lang="en-US" sz="2000" dirty="0">
                <a:latin typeface="Garamond Premr Pro" panose="02020402060506020403" pitchFamily="18" charset="0"/>
              </a:rPr>
              <a:t>storied</a:t>
            </a:r>
          </a:p>
        </p:txBody>
      </p:sp>
      <p:sp>
        <p:nvSpPr>
          <p:cNvPr id="28" name="TextBox 27">
            <a:extLst>
              <a:ext uri="{FF2B5EF4-FFF2-40B4-BE49-F238E27FC236}">
                <a16:creationId xmlns:a16="http://schemas.microsoft.com/office/drawing/2014/main" id="{A86FC8A8-3AF2-3746-ACA2-5A189852387A}"/>
              </a:ext>
            </a:extLst>
          </p:cNvPr>
          <p:cNvSpPr txBox="1"/>
          <p:nvPr/>
        </p:nvSpPr>
        <p:spPr>
          <a:xfrm>
            <a:off x="10151202" y="5056808"/>
            <a:ext cx="492443" cy="1509393"/>
          </a:xfrm>
          <a:prstGeom prst="rect">
            <a:avLst/>
          </a:prstGeom>
          <a:noFill/>
        </p:spPr>
        <p:txBody>
          <a:bodyPr vert="vert" wrap="square" rtlCol="0">
            <a:spAutoFit/>
          </a:bodyPr>
          <a:lstStyle/>
          <a:p>
            <a:pPr algn="ctr"/>
            <a:r>
              <a:rPr lang="en-US" sz="2000" dirty="0">
                <a:latin typeface="Garamond Premr Pro" panose="02020402060506020403" pitchFamily="18" charset="0"/>
              </a:rPr>
              <a:t>non-storied</a:t>
            </a:r>
          </a:p>
        </p:txBody>
      </p:sp>
    </p:spTree>
    <p:extLst>
      <p:ext uri="{BB962C8B-B14F-4D97-AF65-F5344CB8AC3E}">
        <p14:creationId xmlns:p14="http://schemas.microsoft.com/office/powerpoint/2010/main" val="19257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8209-CB9F-5942-9F25-C06FB48E733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2D5F33AD-3105-0A4C-8F5A-3B304FFF87DA}"/>
              </a:ext>
            </a:extLst>
          </p:cNvPr>
          <p:cNvSpPr>
            <a:spLocks noGrp="1"/>
          </p:cNvSpPr>
          <p:nvPr>
            <p:ph idx="1"/>
          </p:nvPr>
        </p:nvSpPr>
        <p:spPr/>
        <p:txBody>
          <a:bodyPr/>
          <a:lstStyle/>
          <a:p>
            <a:r>
              <a:rPr lang="x-none" i="1"/>
              <a:t>I’d like you to think about your learning career, your learning 'life', as if it were a book. Each part of your learning composes a chapter in the book. Certainly the book is unfinished at this point: still, it probably contains a few interesting and well-defined chapters. Please divide your learning 'life' into its major chapters and briefly describe each chapter. You may have as many or as few as you like, but I’d suggest at least 2 or 3 and at most 7 or 8. Think of this as a general table of contents for your book. Please give each chapter a name and describe its overall contents.</a:t>
            </a:r>
            <a:endParaRPr lang="en-US" dirty="0"/>
          </a:p>
          <a:p>
            <a:endParaRPr lang="en-VN" dirty="0"/>
          </a:p>
        </p:txBody>
      </p:sp>
      <p:sp>
        <p:nvSpPr>
          <p:cNvPr id="4" name="Text Placeholder 3">
            <a:extLst>
              <a:ext uri="{FF2B5EF4-FFF2-40B4-BE49-F238E27FC236}">
                <a16:creationId xmlns:a16="http://schemas.microsoft.com/office/drawing/2014/main" id="{6ED1CD4B-D9CA-124A-AF14-BD18C0A293EA}"/>
              </a:ext>
            </a:extLst>
          </p:cNvPr>
          <p:cNvSpPr>
            <a:spLocks noGrp="1"/>
          </p:cNvSpPr>
          <p:nvPr>
            <p:ph type="body" sz="quarter" idx="10"/>
          </p:nvPr>
        </p:nvSpPr>
        <p:spPr/>
        <p:txBody>
          <a:bodyPr/>
          <a:lstStyle/>
          <a:p>
            <a:r>
              <a:rPr lang="en-VN" dirty="0"/>
              <a:t>The Life Story</a:t>
            </a:r>
          </a:p>
        </p:txBody>
      </p:sp>
      <p:sp>
        <p:nvSpPr>
          <p:cNvPr id="5" name="Text Placeholder 4">
            <a:extLst>
              <a:ext uri="{FF2B5EF4-FFF2-40B4-BE49-F238E27FC236}">
                <a16:creationId xmlns:a16="http://schemas.microsoft.com/office/drawing/2014/main" id="{3714C330-0A9D-5A49-AC7E-2A8D879F71B1}"/>
              </a:ext>
            </a:extLst>
          </p:cNvPr>
          <p:cNvSpPr>
            <a:spLocks noGrp="1"/>
          </p:cNvSpPr>
          <p:nvPr>
            <p:ph type="body" sz="quarter" idx="11"/>
          </p:nvPr>
        </p:nvSpPr>
        <p:spPr/>
        <p:txBody>
          <a:bodyPr/>
          <a:lstStyle/>
          <a:p>
            <a:r>
              <a:rPr lang="en-VN" dirty="0"/>
              <a:t>Interview Prompt</a:t>
            </a:r>
          </a:p>
        </p:txBody>
      </p:sp>
      <p:sp>
        <p:nvSpPr>
          <p:cNvPr id="6" name="Footer Placeholder 5">
            <a:extLst>
              <a:ext uri="{FF2B5EF4-FFF2-40B4-BE49-F238E27FC236}">
                <a16:creationId xmlns:a16="http://schemas.microsoft.com/office/drawing/2014/main" id="{DCB83287-EECC-E44B-936B-D6A72A86F843}"/>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3864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B817-9BFF-5A4F-BB19-C839CE4A7963}"/>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664524EA-FBB9-254D-9BC5-D0287188B8FD}"/>
              </a:ext>
            </a:extLst>
          </p:cNvPr>
          <p:cNvSpPr>
            <a:spLocks noGrp="1"/>
          </p:cNvSpPr>
          <p:nvPr>
            <p:ph idx="1"/>
          </p:nvPr>
        </p:nvSpPr>
        <p:spPr/>
        <p:txBody>
          <a:bodyPr/>
          <a:lstStyle/>
          <a:p>
            <a:r>
              <a:rPr lang="en-GB" i="1" dirty="0"/>
              <a:t>Looking back over your learning career, can you discern a common theme or a central message?</a:t>
            </a:r>
            <a:endParaRPr lang="en-GB" dirty="0"/>
          </a:p>
          <a:p>
            <a:endParaRPr lang="en-VN" dirty="0"/>
          </a:p>
        </p:txBody>
      </p:sp>
      <p:sp>
        <p:nvSpPr>
          <p:cNvPr id="4" name="Text Placeholder 3">
            <a:extLst>
              <a:ext uri="{FF2B5EF4-FFF2-40B4-BE49-F238E27FC236}">
                <a16:creationId xmlns:a16="http://schemas.microsoft.com/office/drawing/2014/main" id="{883D6848-06C8-D34F-A595-A36EADF2B40D}"/>
              </a:ext>
            </a:extLst>
          </p:cNvPr>
          <p:cNvSpPr>
            <a:spLocks noGrp="1"/>
          </p:cNvSpPr>
          <p:nvPr>
            <p:ph type="body" sz="quarter" idx="10"/>
          </p:nvPr>
        </p:nvSpPr>
        <p:spPr/>
        <p:txBody>
          <a:bodyPr/>
          <a:lstStyle/>
          <a:p>
            <a:r>
              <a:rPr lang="en-VN" dirty="0"/>
              <a:t>The Life Story</a:t>
            </a:r>
          </a:p>
        </p:txBody>
      </p:sp>
      <p:sp>
        <p:nvSpPr>
          <p:cNvPr id="5" name="Text Placeholder 4">
            <a:extLst>
              <a:ext uri="{FF2B5EF4-FFF2-40B4-BE49-F238E27FC236}">
                <a16:creationId xmlns:a16="http://schemas.microsoft.com/office/drawing/2014/main" id="{5F1D986A-F6F1-C04A-9258-02F98C53BCF0}"/>
              </a:ext>
            </a:extLst>
          </p:cNvPr>
          <p:cNvSpPr>
            <a:spLocks noGrp="1"/>
          </p:cNvSpPr>
          <p:nvPr>
            <p:ph type="body" sz="quarter" idx="11"/>
          </p:nvPr>
        </p:nvSpPr>
        <p:spPr/>
        <p:txBody>
          <a:bodyPr/>
          <a:lstStyle/>
          <a:p>
            <a:r>
              <a:rPr lang="en-VN" dirty="0"/>
              <a:t>Interview Prompt</a:t>
            </a:r>
          </a:p>
        </p:txBody>
      </p:sp>
      <p:sp>
        <p:nvSpPr>
          <p:cNvPr id="6" name="Footer Placeholder 5">
            <a:extLst>
              <a:ext uri="{FF2B5EF4-FFF2-40B4-BE49-F238E27FC236}">
                <a16:creationId xmlns:a16="http://schemas.microsoft.com/office/drawing/2014/main" id="{DD6C9188-EA8F-DA46-9817-93591D6DF0FB}"/>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6451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99575E3-8505-9047-A8CC-A95D57ABA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562" y="6426208"/>
            <a:ext cx="1090656" cy="735367"/>
          </a:xfrm>
          <a:prstGeom prst="rect">
            <a:avLst/>
          </a:prstGeom>
        </p:spPr>
      </p:pic>
      <p:sp>
        <p:nvSpPr>
          <p:cNvPr id="2" name="Title 1">
            <a:extLst>
              <a:ext uri="{FF2B5EF4-FFF2-40B4-BE49-F238E27FC236}">
                <a16:creationId xmlns:a16="http://schemas.microsoft.com/office/drawing/2014/main" id="{A10A2879-A432-9C4C-9A0F-4A03B3C322BD}"/>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E0D64CA9-51D4-EC46-91F1-7376E7E9AE6A}"/>
              </a:ext>
            </a:extLst>
          </p:cNvPr>
          <p:cNvSpPr>
            <a:spLocks noGrp="1"/>
          </p:cNvSpPr>
          <p:nvPr>
            <p:ph type="body" sz="quarter" idx="10"/>
          </p:nvPr>
        </p:nvSpPr>
        <p:spPr/>
        <p:txBody>
          <a:bodyPr/>
          <a:lstStyle/>
          <a:p>
            <a:r>
              <a:rPr lang="en-VN" dirty="0"/>
              <a:t>The Life Story</a:t>
            </a:r>
          </a:p>
        </p:txBody>
      </p:sp>
      <p:sp>
        <p:nvSpPr>
          <p:cNvPr id="5" name="Text Placeholder 4">
            <a:extLst>
              <a:ext uri="{FF2B5EF4-FFF2-40B4-BE49-F238E27FC236}">
                <a16:creationId xmlns:a16="http://schemas.microsoft.com/office/drawing/2014/main" id="{0ABFF6D9-D2CD-6C43-B01F-00AC649A64AA}"/>
              </a:ext>
            </a:extLst>
          </p:cNvPr>
          <p:cNvSpPr>
            <a:spLocks noGrp="1"/>
          </p:cNvSpPr>
          <p:nvPr>
            <p:ph type="body" sz="quarter" idx="11"/>
          </p:nvPr>
        </p:nvSpPr>
        <p:spPr/>
        <p:txBody>
          <a:bodyPr/>
          <a:lstStyle/>
          <a:p>
            <a:r>
              <a:rPr lang="en-VN" dirty="0"/>
              <a:t>This Work</a:t>
            </a:r>
          </a:p>
        </p:txBody>
      </p:sp>
      <p:sp>
        <p:nvSpPr>
          <p:cNvPr id="6" name="Footer Placeholder 5">
            <a:extLst>
              <a:ext uri="{FF2B5EF4-FFF2-40B4-BE49-F238E27FC236}">
                <a16:creationId xmlns:a16="http://schemas.microsoft.com/office/drawing/2014/main" id="{F2B047B7-3D42-4040-9C90-CE10AD669A1D}"/>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pic>
        <p:nvPicPr>
          <p:cNvPr id="15" name="Picture 14">
            <a:extLst>
              <a:ext uri="{FF2B5EF4-FFF2-40B4-BE49-F238E27FC236}">
                <a16:creationId xmlns:a16="http://schemas.microsoft.com/office/drawing/2014/main" id="{49A05145-A85D-3447-BCE3-8020866A3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562" y="3818809"/>
            <a:ext cx="1090656" cy="735367"/>
          </a:xfrm>
          <a:prstGeom prst="rect">
            <a:avLst/>
          </a:prstGeom>
        </p:spPr>
      </p:pic>
      <p:sp>
        <p:nvSpPr>
          <p:cNvPr id="16" name="TextBox 15">
            <a:extLst>
              <a:ext uri="{FF2B5EF4-FFF2-40B4-BE49-F238E27FC236}">
                <a16:creationId xmlns:a16="http://schemas.microsoft.com/office/drawing/2014/main" id="{DA5EAFF2-C2FE-774E-874B-AAEF3B834F93}"/>
              </a:ext>
            </a:extLst>
          </p:cNvPr>
          <p:cNvSpPr txBox="1"/>
          <p:nvPr/>
        </p:nvSpPr>
        <p:spPr>
          <a:xfrm>
            <a:off x="4432759" y="7028770"/>
            <a:ext cx="1282262" cy="584775"/>
          </a:xfrm>
          <a:prstGeom prst="rect">
            <a:avLst/>
          </a:prstGeom>
          <a:noFill/>
        </p:spPr>
        <p:txBody>
          <a:bodyPr wrap="square" rtlCol="0">
            <a:spAutoFit/>
          </a:bodyPr>
          <a:lstStyle/>
          <a:p>
            <a:pPr algn="ctr"/>
            <a:r>
              <a:rPr lang="en-US" sz="1600" dirty="0">
                <a:latin typeface="Garamond Premr Pro" panose="02020402060506020403" pitchFamily="18" charset="0"/>
              </a:rPr>
              <a:t>The Year in Industry</a:t>
            </a:r>
          </a:p>
        </p:txBody>
      </p:sp>
      <p:sp>
        <p:nvSpPr>
          <p:cNvPr id="17" name="TextBox 16">
            <a:extLst>
              <a:ext uri="{FF2B5EF4-FFF2-40B4-BE49-F238E27FC236}">
                <a16:creationId xmlns:a16="http://schemas.microsoft.com/office/drawing/2014/main" id="{F97DF912-EC6F-EB44-8F94-963A1D7FC13A}"/>
              </a:ext>
            </a:extLst>
          </p:cNvPr>
          <p:cNvSpPr txBox="1"/>
          <p:nvPr/>
        </p:nvSpPr>
        <p:spPr>
          <a:xfrm>
            <a:off x="4432759" y="4450094"/>
            <a:ext cx="1282262" cy="830997"/>
          </a:xfrm>
          <a:prstGeom prst="rect">
            <a:avLst/>
          </a:prstGeom>
          <a:noFill/>
        </p:spPr>
        <p:txBody>
          <a:bodyPr wrap="square" rtlCol="0">
            <a:spAutoFit/>
          </a:bodyPr>
          <a:lstStyle/>
          <a:p>
            <a:pPr algn="ctr"/>
            <a:r>
              <a:rPr lang="en-US" sz="1600" dirty="0">
                <a:latin typeface="Garamond Premr Pro" panose="02020402060506020403" pitchFamily="18" charset="0"/>
              </a:rPr>
              <a:t>Accountable Disciplinary Knowledge</a:t>
            </a:r>
          </a:p>
        </p:txBody>
      </p:sp>
      <p:cxnSp>
        <p:nvCxnSpPr>
          <p:cNvPr id="19" name="Straight Arrow Connector 18">
            <a:extLst>
              <a:ext uri="{FF2B5EF4-FFF2-40B4-BE49-F238E27FC236}">
                <a16:creationId xmlns:a16="http://schemas.microsoft.com/office/drawing/2014/main" id="{2012B281-0C34-F64F-A6ED-214C7404334F}"/>
              </a:ext>
            </a:extLst>
          </p:cNvPr>
          <p:cNvCxnSpPr/>
          <p:nvPr/>
        </p:nvCxnSpPr>
        <p:spPr bwMode="auto">
          <a:xfrm>
            <a:off x="2964346" y="5817998"/>
            <a:ext cx="6480000" cy="0"/>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16E7EB1A-305C-9E43-BA72-EBE921DCCAFB}"/>
              </a:ext>
            </a:extLst>
          </p:cNvPr>
          <p:cNvSpPr txBox="1"/>
          <p:nvPr/>
        </p:nvSpPr>
        <p:spPr>
          <a:xfrm>
            <a:off x="1945095" y="5428420"/>
            <a:ext cx="492443" cy="925193"/>
          </a:xfrm>
          <a:prstGeom prst="rect">
            <a:avLst/>
          </a:prstGeom>
          <a:noFill/>
        </p:spPr>
        <p:txBody>
          <a:bodyPr vert="vert270" wrap="square" rtlCol="0">
            <a:spAutoFit/>
          </a:bodyPr>
          <a:lstStyle/>
          <a:p>
            <a:pPr algn="ctr"/>
            <a:r>
              <a:rPr lang="en-US" sz="2000" dirty="0">
                <a:latin typeface="Garamond Premr Pro" panose="02020402060506020403" pitchFamily="18" charset="0"/>
              </a:rPr>
              <a:t>storied</a:t>
            </a:r>
          </a:p>
        </p:txBody>
      </p:sp>
      <p:cxnSp>
        <p:nvCxnSpPr>
          <p:cNvPr id="21" name="Straight Arrow Connector 20">
            <a:extLst>
              <a:ext uri="{FF2B5EF4-FFF2-40B4-BE49-F238E27FC236}">
                <a16:creationId xmlns:a16="http://schemas.microsoft.com/office/drawing/2014/main" id="{AE7D6C74-2774-0944-A091-B5376DAC0BA5}"/>
              </a:ext>
            </a:extLst>
          </p:cNvPr>
          <p:cNvCxnSpPr/>
          <p:nvPr/>
        </p:nvCxnSpPr>
        <p:spPr bwMode="auto">
          <a:xfrm>
            <a:off x="6147410" y="3160595"/>
            <a:ext cx="0" cy="5361459"/>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B64A8BB0-991A-1F4B-95BE-525EB3C7DAA5}"/>
              </a:ext>
            </a:extLst>
          </p:cNvPr>
          <p:cNvSpPr txBox="1"/>
          <p:nvPr/>
        </p:nvSpPr>
        <p:spPr>
          <a:xfrm>
            <a:off x="5391759" y="2711242"/>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within lives</a:t>
            </a:r>
          </a:p>
        </p:txBody>
      </p:sp>
      <p:sp>
        <p:nvSpPr>
          <p:cNvPr id="23" name="TextBox 22">
            <a:extLst>
              <a:ext uri="{FF2B5EF4-FFF2-40B4-BE49-F238E27FC236}">
                <a16:creationId xmlns:a16="http://schemas.microsoft.com/office/drawing/2014/main" id="{9413E54A-0232-EB4A-B63C-C33372679B8A}"/>
              </a:ext>
            </a:extLst>
          </p:cNvPr>
          <p:cNvSpPr txBox="1"/>
          <p:nvPr/>
        </p:nvSpPr>
        <p:spPr>
          <a:xfrm>
            <a:off x="5391759" y="8522054"/>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across lives</a:t>
            </a:r>
          </a:p>
        </p:txBody>
      </p:sp>
      <p:sp>
        <p:nvSpPr>
          <p:cNvPr id="24" name="TextBox 23">
            <a:extLst>
              <a:ext uri="{FF2B5EF4-FFF2-40B4-BE49-F238E27FC236}">
                <a16:creationId xmlns:a16="http://schemas.microsoft.com/office/drawing/2014/main" id="{9CEBE8E2-BC5D-4648-9773-FB3E1FB54883}"/>
              </a:ext>
            </a:extLst>
          </p:cNvPr>
          <p:cNvSpPr txBox="1"/>
          <p:nvPr/>
        </p:nvSpPr>
        <p:spPr>
          <a:xfrm>
            <a:off x="10151202" y="5056808"/>
            <a:ext cx="492443" cy="1509393"/>
          </a:xfrm>
          <a:prstGeom prst="rect">
            <a:avLst/>
          </a:prstGeom>
          <a:noFill/>
        </p:spPr>
        <p:txBody>
          <a:bodyPr vert="vert" wrap="square" rtlCol="0">
            <a:spAutoFit/>
          </a:bodyPr>
          <a:lstStyle/>
          <a:p>
            <a:pPr algn="ctr"/>
            <a:r>
              <a:rPr lang="en-US" sz="2000" dirty="0">
                <a:latin typeface="Garamond Premr Pro" panose="02020402060506020403" pitchFamily="18" charset="0"/>
              </a:rPr>
              <a:t>non-storied</a:t>
            </a:r>
          </a:p>
        </p:txBody>
      </p:sp>
      <p:sp>
        <p:nvSpPr>
          <p:cNvPr id="3" name="Rectangle 2">
            <a:extLst>
              <a:ext uri="{FF2B5EF4-FFF2-40B4-BE49-F238E27FC236}">
                <a16:creationId xmlns:a16="http://schemas.microsoft.com/office/drawing/2014/main" id="{88561549-8B95-034B-82F1-7C499F2B9D04}"/>
              </a:ext>
            </a:extLst>
          </p:cNvPr>
          <p:cNvSpPr/>
          <p:nvPr/>
        </p:nvSpPr>
        <p:spPr>
          <a:xfrm>
            <a:off x="7048501" y="1136302"/>
            <a:ext cx="5466494" cy="1384995"/>
          </a:xfrm>
          <a:prstGeom prst="rect">
            <a:avLst/>
          </a:prstGeom>
        </p:spPr>
        <p:txBody>
          <a:bodyPr wrap="square">
            <a:spAutoFit/>
          </a:bodyPr>
          <a:lstStyle/>
          <a:p>
            <a:pPr algn="r"/>
            <a:r>
              <a:rPr lang="en-US" sz="2800" dirty="0">
                <a:latin typeface="Garamond Premr Pro" panose="02020402060506020403" pitchFamily="18" charset="0"/>
              </a:rPr>
              <a:t>Interviewed 35 graduates from the School of Computing at the University of Kent using the life story interview.</a:t>
            </a:r>
          </a:p>
        </p:txBody>
      </p:sp>
    </p:spTree>
    <p:extLst>
      <p:ext uri="{BB962C8B-B14F-4D97-AF65-F5344CB8AC3E}">
        <p14:creationId xmlns:p14="http://schemas.microsoft.com/office/powerpoint/2010/main" val="334465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2" grpId="0"/>
      <p:bldP spid="23" grpId="0"/>
      <p:bldP spid="2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B895E5-5E6A-374C-AAA4-B15C91951840}"/>
              </a:ext>
            </a:extLst>
          </p:cNvPr>
          <p:cNvSpPr>
            <a:spLocks noGrp="1"/>
          </p:cNvSpPr>
          <p:nvPr>
            <p:ph type="title"/>
          </p:nvPr>
        </p:nvSpPr>
        <p:spPr/>
        <p:txBody>
          <a:bodyPr/>
          <a:lstStyle/>
          <a:p>
            <a:endParaRPr lang="en-VN"/>
          </a:p>
        </p:txBody>
      </p:sp>
      <p:sp>
        <p:nvSpPr>
          <p:cNvPr id="6" name="Content Placeholder 5">
            <a:extLst>
              <a:ext uri="{FF2B5EF4-FFF2-40B4-BE49-F238E27FC236}">
                <a16:creationId xmlns:a16="http://schemas.microsoft.com/office/drawing/2014/main" id="{7B18FB18-5759-C543-B564-F60C855B816C}"/>
              </a:ext>
            </a:extLst>
          </p:cNvPr>
          <p:cNvSpPr>
            <a:spLocks noGrp="1"/>
          </p:cNvSpPr>
          <p:nvPr>
            <p:ph idx="1"/>
          </p:nvPr>
        </p:nvSpPr>
        <p:spPr/>
        <p:txBody>
          <a:bodyPr/>
          <a:lstStyle/>
          <a:p>
            <a:r>
              <a:rPr lang="en-US" dirty="0"/>
              <a:t>Introduction</a:t>
            </a:r>
          </a:p>
          <a:p>
            <a:r>
              <a:rPr lang="en-US" dirty="0"/>
              <a:t>Narrative Methods</a:t>
            </a:r>
          </a:p>
          <a:p>
            <a:r>
              <a:rPr lang="en-US" dirty="0"/>
              <a:t>The Life Story</a:t>
            </a:r>
          </a:p>
          <a:p>
            <a:r>
              <a:rPr lang="en-US" dirty="0"/>
              <a:t>Some Specific Observations</a:t>
            </a:r>
          </a:p>
          <a:p>
            <a:r>
              <a:rPr lang="en-US" dirty="0"/>
              <a:t>Conclusions</a:t>
            </a:r>
          </a:p>
        </p:txBody>
      </p:sp>
      <p:sp>
        <p:nvSpPr>
          <p:cNvPr id="7" name="Footer Placeholder 6">
            <a:extLst>
              <a:ext uri="{FF2B5EF4-FFF2-40B4-BE49-F238E27FC236}">
                <a16:creationId xmlns:a16="http://schemas.microsoft.com/office/drawing/2014/main" id="{7F55E8A1-FAEB-3349-AEE9-4026ACA2192E}"/>
              </a:ext>
            </a:extLst>
          </p:cNvPr>
          <p:cNvSpPr>
            <a:spLocks noGrp="1"/>
          </p:cNvSpPr>
          <p:nvPr>
            <p:ph type="ftr" sz="quarter" idx="10"/>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63781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6E54-27DD-624F-A3F1-61300937AADE}"/>
              </a:ext>
            </a:extLst>
          </p:cNvPr>
          <p:cNvSpPr>
            <a:spLocks noGrp="1"/>
          </p:cNvSpPr>
          <p:nvPr>
            <p:ph type="title"/>
          </p:nvPr>
        </p:nvSpPr>
        <p:spPr/>
        <p:txBody>
          <a:bodyPr/>
          <a:lstStyle/>
          <a:p>
            <a:pPr marL="0" indent="0">
              <a:buNone/>
            </a:pPr>
            <a:r>
              <a:rPr lang="en-VN" dirty="0"/>
              <a:t>Some Specific Observations</a:t>
            </a:r>
          </a:p>
        </p:txBody>
      </p:sp>
      <p:sp>
        <p:nvSpPr>
          <p:cNvPr id="3" name="Text Placeholder 2">
            <a:extLst>
              <a:ext uri="{FF2B5EF4-FFF2-40B4-BE49-F238E27FC236}">
                <a16:creationId xmlns:a16="http://schemas.microsoft.com/office/drawing/2014/main" id="{CD75AB7E-8B9D-2141-94CB-7FA2800FB74A}"/>
              </a:ext>
            </a:extLst>
          </p:cNvPr>
          <p:cNvSpPr>
            <a:spLocks noGrp="1"/>
          </p:cNvSpPr>
          <p:nvPr>
            <p:ph type="body" idx="1"/>
          </p:nvPr>
        </p:nvSpPr>
        <p:spPr/>
        <p:txBody>
          <a:bodyPr/>
          <a:lstStyle/>
          <a:p>
            <a:r>
              <a:rPr lang="en-VN" dirty="0"/>
              <a:t>The Year in Industry</a:t>
            </a:r>
          </a:p>
        </p:txBody>
      </p:sp>
      <p:sp>
        <p:nvSpPr>
          <p:cNvPr id="4" name="Footer Placeholder 3">
            <a:extLst>
              <a:ext uri="{FF2B5EF4-FFF2-40B4-BE49-F238E27FC236}">
                <a16:creationId xmlns:a16="http://schemas.microsoft.com/office/drawing/2014/main" id="{9AC956E1-1BF9-BF41-8AAB-10E8A694E06F}"/>
              </a:ext>
            </a:extLst>
          </p:cNvPr>
          <p:cNvSpPr>
            <a:spLocks noGrp="1"/>
          </p:cNvSpPr>
          <p:nvPr>
            <p:ph type="ftr" sz="quarter" idx="10"/>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37173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88D0-D6C9-0844-9DAB-D46467AA5DA2}"/>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353FD8E6-32A9-D44F-B1AD-9306BAF7501E}"/>
              </a:ext>
            </a:extLst>
          </p:cNvPr>
          <p:cNvSpPr>
            <a:spLocks noGrp="1"/>
          </p:cNvSpPr>
          <p:nvPr>
            <p:ph idx="1"/>
          </p:nvPr>
        </p:nvSpPr>
        <p:spPr/>
        <p:txBody>
          <a:bodyPr/>
          <a:lstStyle/>
          <a:p>
            <a:pPr marL="571500" indent="-571500">
              <a:buFont typeface="Arial" panose="020B0604020202020204" pitchFamily="34" charset="0"/>
              <a:buChar char="•"/>
            </a:pPr>
            <a:r>
              <a:rPr lang="en-US" dirty="0"/>
              <a:t>70% of all computing students at the University of Kent complete a Year in Industry each year.</a:t>
            </a:r>
          </a:p>
          <a:p>
            <a:pPr marL="571500" indent="-571500">
              <a:buFont typeface="Arial" panose="020B0604020202020204" pitchFamily="34" charset="0"/>
              <a:buChar char="•"/>
            </a:pPr>
            <a:r>
              <a:rPr lang="en-US" dirty="0"/>
              <a:t>Almost all of the graduates who had completed a Year in Industry had separated it into a new chapter.</a:t>
            </a:r>
          </a:p>
        </p:txBody>
      </p:sp>
      <p:sp>
        <p:nvSpPr>
          <p:cNvPr id="4" name="Text Placeholder 3">
            <a:extLst>
              <a:ext uri="{FF2B5EF4-FFF2-40B4-BE49-F238E27FC236}">
                <a16:creationId xmlns:a16="http://schemas.microsoft.com/office/drawing/2014/main" id="{3D0DA0F9-053C-4344-A24B-202009658316}"/>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C2C73B1B-C4F1-5849-BDE7-2B7E4839D425}"/>
              </a:ext>
            </a:extLst>
          </p:cNvPr>
          <p:cNvSpPr>
            <a:spLocks noGrp="1"/>
          </p:cNvSpPr>
          <p:nvPr>
            <p:ph type="body" sz="quarter" idx="11"/>
          </p:nvPr>
        </p:nvSpPr>
        <p:spPr/>
        <p:txBody>
          <a:bodyPr/>
          <a:lstStyle/>
          <a:p>
            <a:r>
              <a:rPr lang="en-VN" dirty="0"/>
              <a:t>The Year in Industry</a:t>
            </a:r>
          </a:p>
        </p:txBody>
      </p:sp>
      <p:sp>
        <p:nvSpPr>
          <p:cNvPr id="6" name="Footer Placeholder 5">
            <a:extLst>
              <a:ext uri="{FF2B5EF4-FFF2-40B4-BE49-F238E27FC236}">
                <a16:creationId xmlns:a16="http://schemas.microsoft.com/office/drawing/2014/main" id="{88B95679-95CB-1C40-81AE-0EC6716ECE06}"/>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
        <p:nvSpPr>
          <p:cNvPr id="7" name="Rectangle 6">
            <a:extLst>
              <a:ext uri="{FF2B5EF4-FFF2-40B4-BE49-F238E27FC236}">
                <a16:creationId xmlns:a16="http://schemas.microsoft.com/office/drawing/2014/main" id="{59A70829-530B-4B47-AA0C-254A84C30F3D}"/>
              </a:ext>
            </a:extLst>
          </p:cNvPr>
          <p:cNvSpPr/>
          <p:nvPr/>
        </p:nvSpPr>
        <p:spPr>
          <a:xfrm>
            <a:off x="4078968" y="7643653"/>
            <a:ext cx="1738994" cy="2239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6F3EFE28-B79E-5B44-BA82-E78409B545A0}"/>
              </a:ext>
            </a:extLst>
          </p:cNvPr>
          <p:cNvSpPr/>
          <p:nvPr/>
        </p:nvSpPr>
        <p:spPr>
          <a:xfrm>
            <a:off x="4078968" y="7643653"/>
            <a:ext cx="1738994" cy="223922"/>
          </a:xfrm>
          <a:prstGeom prst="rect">
            <a:avLst/>
          </a:prstGeom>
          <a:solidFill>
            <a:srgbClr val="003882"/>
          </a:solidFill>
          <a:ln>
            <a:solidFill>
              <a:srgbClr val="003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6567780F-52A5-B24F-9A0B-57C20F0B1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988" y="6772964"/>
            <a:ext cx="820087" cy="820087"/>
          </a:xfrm>
          <a:prstGeom prst="rect">
            <a:avLst/>
          </a:prstGeom>
        </p:spPr>
      </p:pic>
      <p:pic>
        <p:nvPicPr>
          <p:cNvPr id="10" name="Picture 9">
            <a:extLst>
              <a:ext uri="{FF2B5EF4-FFF2-40B4-BE49-F238E27FC236}">
                <a16:creationId xmlns:a16="http://schemas.microsoft.com/office/drawing/2014/main" id="{85C2DC40-34C3-BE47-923A-2146C8F9A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50" y="6760430"/>
            <a:ext cx="820087" cy="820087"/>
          </a:xfrm>
          <a:prstGeom prst="rect">
            <a:avLst/>
          </a:prstGeom>
        </p:spPr>
      </p:pic>
      <p:sp>
        <p:nvSpPr>
          <p:cNvPr id="11" name="Rectangle 10">
            <a:extLst>
              <a:ext uri="{FF2B5EF4-FFF2-40B4-BE49-F238E27FC236}">
                <a16:creationId xmlns:a16="http://schemas.microsoft.com/office/drawing/2014/main" id="{DEBEA53C-5950-7B41-91E9-13CE21D0651C}"/>
              </a:ext>
            </a:extLst>
          </p:cNvPr>
          <p:cNvSpPr/>
          <p:nvPr/>
        </p:nvSpPr>
        <p:spPr>
          <a:xfrm>
            <a:off x="454025" y="7643654"/>
            <a:ext cx="1738994" cy="2239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081111E3-8260-EC43-8741-63D70906E603}"/>
              </a:ext>
            </a:extLst>
          </p:cNvPr>
          <p:cNvSpPr/>
          <p:nvPr/>
        </p:nvSpPr>
        <p:spPr>
          <a:xfrm>
            <a:off x="2266497" y="7643654"/>
            <a:ext cx="1738994" cy="2239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A260686C-08B1-9A4F-B64A-C67B9A25A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762" y="6815770"/>
            <a:ext cx="709406" cy="709406"/>
          </a:xfrm>
          <a:prstGeom prst="rect">
            <a:avLst/>
          </a:prstGeom>
        </p:spPr>
      </p:pic>
      <p:pic>
        <p:nvPicPr>
          <p:cNvPr id="14" name="Picture 13">
            <a:extLst>
              <a:ext uri="{FF2B5EF4-FFF2-40B4-BE49-F238E27FC236}">
                <a16:creationId xmlns:a16="http://schemas.microsoft.com/office/drawing/2014/main" id="{446C047C-016F-5842-8C3E-C2B9D26AA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019" y="6760430"/>
            <a:ext cx="820087" cy="820087"/>
          </a:xfrm>
          <a:prstGeom prst="rect">
            <a:avLst/>
          </a:prstGeom>
        </p:spPr>
      </p:pic>
    </p:spTree>
    <p:extLst>
      <p:ext uri="{BB962C8B-B14F-4D97-AF65-F5344CB8AC3E}">
        <p14:creationId xmlns:p14="http://schemas.microsoft.com/office/powerpoint/2010/main" val="108424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3.16406E-6 -4.63542E-6 L 0.13953 0.00017 " pathEditMode="relative" rAng="0" ptsTypes="AA">
                                      <p:cBhvr>
                                        <p:cTn id="24" dur="1000" fill="hold"/>
                                        <p:tgtEl>
                                          <p:spTgt spid="7"/>
                                        </p:tgtEl>
                                        <p:attrNameLst>
                                          <p:attrName>ppt_x</p:attrName>
                                          <p:attrName>ppt_y</p:attrName>
                                        </p:attrNameLst>
                                      </p:cBhvr>
                                      <p:rCtr x="6970" y="0"/>
                                    </p:animMotion>
                                  </p:childTnLst>
                                </p:cTn>
                              </p:par>
                              <p:par>
                                <p:cTn id="25" presetID="42" presetClass="path" presetSubtype="0" accel="50000" decel="50000" fill="hold" nodeType="withEffect">
                                  <p:stCondLst>
                                    <p:cond delay="0"/>
                                  </p:stCondLst>
                                  <p:childTnLst>
                                    <p:animMotion origin="layout" path="M 4.14063E-6 1.875E-6 L 0.14685 0.00032 " pathEditMode="relative" rAng="0" ptsTypes="AA">
                                      <p:cBhvr>
                                        <p:cTn id="26" dur="1000" fill="hold"/>
                                        <p:tgtEl>
                                          <p:spTgt spid="9"/>
                                        </p:tgtEl>
                                        <p:attrNameLst>
                                          <p:attrName>ppt_x</p:attrName>
                                          <p:attrName>ppt_y</p:attrName>
                                        </p:attrNameLst>
                                      </p:cBhvr>
                                      <p:rCtr x="7336" y="16"/>
                                    </p:animMotion>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ppt_x"/>
                                          </p:val>
                                        </p:tav>
                                        <p:tav tm="100000">
                                          <p:val>
                                            <p:strVal val="#ppt_x"/>
                                          </p:val>
                                        </p:tav>
                                      </p:tavLst>
                                    </p:anim>
                                    <p:anim calcmode="lin" valueType="num">
                                      <p:cBhvr additive="base">
                                        <p:cTn id="30" dur="10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ppt_x"/>
                                          </p:val>
                                        </p:tav>
                                        <p:tav tm="100000">
                                          <p:val>
                                            <p:strVal val="#ppt_x"/>
                                          </p:val>
                                        </p:tav>
                                      </p:tavLst>
                                    </p:anim>
                                    <p:anim calcmode="lin" valueType="num">
                                      <p:cBhvr additive="base">
                                        <p:cTn id="3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8"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9B3AE18-6EBA-2E49-8F9A-434FDCF2C2F5}"/>
              </a:ext>
            </a:extLst>
          </p:cNvPr>
          <p:cNvSpPr>
            <a:spLocks noGrp="1"/>
          </p:cNvSpPr>
          <p:nvPr>
            <p:ph type="title"/>
          </p:nvPr>
        </p:nvSpPr>
        <p:spPr/>
        <p:txBody>
          <a:bodyPr/>
          <a:lstStyle/>
          <a:p>
            <a:endParaRPr lang="en-VN"/>
          </a:p>
        </p:txBody>
      </p:sp>
      <p:sp>
        <p:nvSpPr>
          <p:cNvPr id="16" name="Content Placeholder 15">
            <a:extLst>
              <a:ext uri="{FF2B5EF4-FFF2-40B4-BE49-F238E27FC236}">
                <a16:creationId xmlns:a16="http://schemas.microsoft.com/office/drawing/2014/main" id="{DFC0C12D-F757-064B-A448-65A2E93D3953}"/>
              </a:ext>
            </a:extLst>
          </p:cNvPr>
          <p:cNvSpPr>
            <a:spLocks noGrp="1"/>
          </p:cNvSpPr>
          <p:nvPr>
            <p:ph idx="1"/>
          </p:nvPr>
        </p:nvSpPr>
        <p:spPr>
          <a:xfrm>
            <a:off x="5740400" y="3562080"/>
            <a:ext cx="6774596" cy="5222933"/>
          </a:xfrm>
        </p:spPr>
        <p:txBody>
          <a:bodyPr/>
          <a:lstStyle/>
          <a:p>
            <a:r>
              <a:rPr lang="en-US" dirty="0"/>
              <a:t>A Year in Industry is a transition for everyone who undertakes it. But for some, it forms a more significant part of their life story.</a:t>
            </a:r>
          </a:p>
        </p:txBody>
      </p:sp>
      <p:sp>
        <p:nvSpPr>
          <p:cNvPr id="4" name="Text Placeholder 3">
            <a:extLst>
              <a:ext uri="{FF2B5EF4-FFF2-40B4-BE49-F238E27FC236}">
                <a16:creationId xmlns:a16="http://schemas.microsoft.com/office/drawing/2014/main" id="{0AFCA65F-D00C-F341-BD22-0A8C131B21B0}"/>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79FBBE3D-2571-BF40-A468-F86C9877BC15}"/>
              </a:ext>
            </a:extLst>
          </p:cNvPr>
          <p:cNvSpPr>
            <a:spLocks noGrp="1"/>
          </p:cNvSpPr>
          <p:nvPr>
            <p:ph type="body" sz="quarter" idx="11"/>
          </p:nvPr>
        </p:nvSpPr>
        <p:spPr/>
        <p:txBody>
          <a:bodyPr/>
          <a:lstStyle/>
          <a:p>
            <a:r>
              <a:rPr lang="en-VN" dirty="0"/>
              <a:t>The Year in Industry</a:t>
            </a:r>
          </a:p>
        </p:txBody>
      </p:sp>
      <p:sp>
        <p:nvSpPr>
          <p:cNvPr id="6" name="Footer Placeholder 5">
            <a:extLst>
              <a:ext uri="{FF2B5EF4-FFF2-40B4-BE49-F238E27FC236}">
                <a16:creationId xmlns:a16="http://schemas.microsoft.com/office/drawing/2014/main" id="{885D0D05-3415-B64E-9899-A6546C9A8735}"/>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graphicFrame>
        <p:nvGraphicFramePr>
          <p:cNvPr id="10" name="Content Placeholder 9">
            <a:extLst>
              <a:ext uri="{FF2B5EF4-FFF2-40B4-BE49-F238E27FC236}">
                <a16:creationId xmlns:a16="http://schemas.microsoft.com/office/drawing/2014/main" id="{739E7E33-9090-6E49-9E1F-3064836CDBF3}"/>
              </a:ext>
            </a:extLst>
          </p:cNvPr>
          <p:cNvGraphicFramePr>
            <a:graphicFrameLocks/>
          </p:cNvGraphicFramePr>
          <p:nvPr>
            <p:extLst>
              <p:ext uri="{D42A27DB-BD31-4B8C-83A1-F6EECF244321}">
                <p14:modId xmlns:p14="http://schemas.microsoft.com/office/powerpoint/2010/main" val="4022949389"/>
              </p:ext>
            </p:extLst>
          </p:nvPr>
        </p:nvGraphicFramePr>
        <p:xfrm>
          <a:off x="454025" y="3562080"/>
          <a:ext cx="5057775" cy="5181600"/>
        </p:xfrm>
        <a:graphic>
          <a:graphicData uri="http://schemas.openxmlformats.org/drawingml/2006/table">
            <a:tbl>
              <a:tblPr firstRow="1" bandRow="1">
                <a:tableStyleId>{F5AB1C69-6EDB-4FF4-983F-18BD219EF322}</a:tableStyleId>
              </a:tblPr>
              <a:tblGrid>
                <a:gridCol w="5057775">
                  <a:extLst>
                    <a:ext uri="{9D8B030D-6E8A-4147-A177-3AD203B41FA5}">
                      <a16:colId xmlns:a16="http://schemas.microsoft.com/office/drawing/2014/main" val="20000"/>
                    </a:ext>
                  </a:extLst>
                </a:gridCol>
              </a:tblGrid>
              <a:tr h="370840">
                <a:tc>
                  <a:txBody>
                    <a:bodyPr/>
                    <a:lstStyle/>
                    <a:p>
                      <a:r>
                        <a:rPr lang="en-US" sz="2800" dirty="0">
                          <a:latin typeface="Garamond Premr Pro" panose="02020402060506020403" pitchFamily="18" charset="0"/>
                        </a:rPr>
                        <a:t>Year</a:t>
                      </a:r>
                      <a:r>
                        <a:rPr lang="en-US" sz="2800" baseline="0" dirty="0">
                          <a:latin typeface="Garamond Premr Pro" panose="02020402060506020403" pitchFamily="18" charset="0"/>
                        </a:rPr>
                        <a:t> in Industry Chapters</a:t>
                      </a:r>
                      <a:endParaRPr lang="en-US" sz="2800" dirty="0">
                        <a:latin typeface="Garamond Premr Pro" panose="02020402060506020403" pitchFamily="18" charset="0"/>
                      </a:endParaRP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solidFill>
                      <a:srgbClr val="003882"/>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Garamond Premr Pro" panose="02020402060506020403" pitchFamily="18" charset="0"/>
                        </a:rPr>
                        <a:t>Applying Computing to Industry</a:t>
                      </a: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Garamond Premr Pro" panose="02020402060506020403" pitchFamily="18" charset="0"/>
                        </a:rPr>
                        <a:t>Jalia</a:t>
                      </a:r>
                      <a:r>
                        <a:rPr lang="en-US" sz="2800" dirty="0">
                          <a:latin typeface="Garamond Premr Pro" panose="02020402060506020403" pitchFamily="18" charset="0"/>
                        </a:rPr>
                        <a:t> Part One</a:t>
                      </a:r>
                      <a:r>
                        <a:rPr lang="en-US" sz="2800" baseline="0" dirty="0">
                          <a:latin typeface="Garamond Premr Pro" panose="02020402060506020403" pitchFamily="18" charset="0"/>
                        </a:rPr>
                        <a:t> or USA</a:t>
                      </a:r>
                      <a:endParaRPr lang="en-US" sz="2800" dirty="0">
                        <a:latin typeface="Garamond Premr Pro" panose="02020402060506020403" pitchFamily="18" charset="0"/>
                      </a:endParaRP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2800" dirty="0">
                          <a:latin typeface="Garamond Premr Pro" panose="02020402060506020403" pitchFamily="18" charset="0"/>
                        </a:rPr>
                        <a:t>Placement / First Job (Workplaces)</a:t>
                      </a: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Garamond Premr Pro" panose="02020402060506020403" pitchFamily="18" charset="0"/>
                        </a:rPr>
                        <a:t>The Placement Year</a:t>
                      </a: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Garamond Premr Pro" panose="02020402060506020403" pitchFamily="18" charset="0"/>
                        </a:rPr>
                        <a:t>The Placement Year of the Startup</a:t>
                      </a: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Garamond Premr Pro" panose="02020402060506020403" pitchFamily="18" charset="0"/>
                        </a:rPr>
                        <a:t>Welcome to the Real World</a:t>
                      </a: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Garamond Premr Pro" panose="02020402060506020403" pitchFamily="18" charset="0"/>
                        </a:rPr>
                        <a:t>Working at </a:t>
                      </a:r>
                      <a:r>
                        <a:rPr lang="en-US" sz="2800" dirty="0" err="1">
                          <a:latin typeface="Garamond Premr Pro" panose="02020402060506020403" pitchFamily="18" charset="0"/>
                        </a:rPr>
                        <a:t>Jalia</a:t>
                      </a:r>
                      <a:endParaRPr lang="en-US" sz="2800" dirty="0">
                        <a:latin typeface="Garamond Premr Pro" panose="02020402060506020403" pitchFamily="18" charset="0"/>
                      </a:endParaRP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Garamond Premr Pro" panose="02020402060506020403" pitchFamily="18" charset="0"/>
                        </a:rPr>
                        <a:t>Working for a Small Business</a:t>
                      </a: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Garamond Premr Pro" panose="02020402060506020403" pitchFamily="18" charset="0"/>
                        </a:rPr>
                        <a:t>Year in Industry</a:t>
                      </a:r>
                    </a:p>
                  </a:txBody>
                  <a:tcPr marL="72459" marR="72459">
                    <a:lnL w="12700" cap="flat" cmpd="sng" algn="ctr">
                      <a:solidFill>
                        <a:srgbClr val="003882"/>
                      </a:solidFill>
                      <a:prstDash val="solid"/>
                      <a:round/>
                      <a:headEnd type="none" w="med" len="med"/>
                      <a:tailEnd type="none" w="med" len="med"/>
                    </a:lnL>
                    <a:lnR w="12700" cap="flat" cmpd="sng" algn="ctr">
                      <a:solidFill>
                        <a:srgbClr val="003882"/>
                      </a:solidFill>
                      <a:prstDash val="solid"/>
                      <a:round/>
                      <a:headEnd type="none" w="med" len="med"/>
                      <a:tailEnd type="none" w="med" len="med"/>
                    </a:lnR>
                    <a:lnT w="12700" cap="flat" cmpd="sng" algn="ctr">
                      <a:solidFill>
                        <a:srgbClr val="003882"/>
                      </a:solidFill>
                      <a:prstDash val="solid"/>
                      <a:round/>
                      <a:headEnd type="none" w="med" len="med"/>
                      <a:tailEnd type="none" w="med" len="med"/>
                    </a:lnT>
                    <a:lnB w="12700" cap="flat" cmpd="sng" algn="ctr">
                      <a:solidFill>
                        <a:srgbClr val="003882"/>
                      </a:solidFill>
                      <a:prstDash val="solid"/>
                      <a:round/>
                      <a:headEnd type="none" w="med" len="med"/>
                      <a:tailEnd type="none" w="med" len="med"/>
                    </a:lnB>
                  </a:tcPr>
                </a:tc>
                <a:extLst>
                  <a:ext uri="{0D108BD9-81ED-4DB2-BD59-A6C34878D82A}">
                    <a16:rowId xmlns:a16="http://schemas.microsoft.com/office/drawing/2014/main" val="3683350936"/>
                  </a:ext>
                </a:extLst>
              </a:tr>
            </a:tbl>
          </a:graphicData>
        </a:graphic>
      </p:graphicFrame>
    </p:spTree>
    <p:extLst>
      <p:ext uri="{BB962C8B-B14F-4D97-AF65-F5344CB8AC3E}">
        <p14:creationId xmlns:p14="http://schemas.microsoft.com/office/powerpoint/2010/main" val="97730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1638-0F24-464E-BA37-5AC34689036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60FD7E0-DF9E-3E4B-A1A7-7AA73650E54B}"/>
              </a:ext>
            </a:extLst>
          </p:cNvPr>
          <p:cNvSpPr>
            <a:spLocks noGrp="1"/>
          </p:cNvSpPr>
          <p:nvPr>
            <p:ph idx="1"/>
          </p:nvPr>
        </p:nvSpPr>
        <p:spPr/>
        <p:txBody>
          <a:bodyPr/>
          <a:lstStyle/>
          <a:p>
            <a:pPr marL="571500" indent="-571500">
              <a:buFont typeface="Arial" panose="020B0604020202020204" pitchFamily="34" charset="0"/>
              <a:buChar char="•"/>
            </a:pPr>
            <a:r>
              <a:rPr lang="en-US" dirty="0"/>
              <a:t>Transitions involve changes in external circumstances and “alter the fabric of daily life.” (</a:t>
            </a:r>
            <a:r>
              <a:rPr lang="en-US" dirty="0" err="1"/>
              <a:t>Enz</a:t>
            </a:r>
            <a:r>
              <a:rPr lang="en-US" dirty="0"/>
              <a:t> &amp; </a:t>
            </a:r>
            <a:r>
              <a:rPr lang="en-US" dirty="0" err="1"/>
              <a:t>Talarico</a:t>
            </a:r>
            <a:r>
              <a:rPr lang="en-US" dirty="0"/>
              <a:t>, 2016)</a:t>
            </a:r>
          </a:p>
          <a:p>
            <a:pPr marL="571500" indent="-571500">
              <a:buFont typeface="Arial" panose="020B0604020202020204" pitchFamily="34" charset="0"/>
              <a:buChar char="•"/>
            </a:pPr>
            <a:r>
              <a:rPr lang="en-US" dirty="0"/>
              <a:t>Turning points describe a change in the trajectory of a person’s life.</a:t>
            </a:r>
          </a:p>
        </p:txBody>
      </p:sp>
      <p:sp>
        <p:nvSpPr>
          <p:cNvPr id="4" name="Text Placeholder 3">
            <a:extLst>
              <a:ext uri="{FF2B5EF4-FFF2-40B4-BE49-F238E27FC236}">
                <a16:creationId xmlns:a16="http://schemas.microsoft.com/office/drawing/2014/main" id="{DAEBECE1-A282-7147-A051-CFEDDC2400BA}"/>
              </a:ext>
            </a:extLst>
          </p:cNvPr>
          <p:cNvSpPr>
            <a:spLocks noGrp="1"/>
          </p:cNvSpPr>
          <p:nvPr>
            <p:ph type="body" sz="quarter" idx="10"/>
          </p:nvPr>
        </p:nvSpPr>
        <p:spPr/>
        <p:txBody>
          <a:bodyPr/>
          <a:lstStyle/>
          <a:p>
            <a:r>
              <a:rPr lang="en-VN" dirty="0"/>
              <a:t>The Year in Industry</a:t>
            </a:r>
          </a:p>
        </p:txBody>
      </p:sp>
      <p:sp>
        <p:nvSpPr>
          <p:cNvPr id="5" name="Text Placeholder 4">
            <a:extLst>
              <a:ext uri="{FF2B5EF4-FFF2-40B4-BE49-F238E27FC236}">
                <a16:creationId xmlns:a16="http://schemas.microsoft.com/office/drawing/2014/main" id="{E2B58D81-FF3D-FF4A-A97C-B7D00F605F0D}"/>
              </a:ext>
            </a:extLst>
          </p:cNvPr>
          <p:cNvSpPr>
            <a:spLocks noGrp="1"/>
          </p:cNvSpPr>
          <p:nvPr>
            <p:ph type="body" sz="quarter" idx="11"/>
          </p:nvPr>
        </p:nvSpPr>
        <p:spPr/>
        <p:txBody>
          <a:bodyPr/>
          <a:lstStyle/>
          <a:p>
            <a:r>
              <a:rPr lang="en-US" dirty="0"/>
              <a:t>Turning Points &amp; Transitions</a:t>
            </a:r>
            <a:endParaRPr lang="en-VN" dirty="0"/>
          </a:p>
        </p:txBody>
      </p:sp>
      <p:sp>
        <p:nvSpPr>
          <p:cNvPr id="6" name="Footer Placeholder 5">
            <a:extLst>
              <a:ext uri="{FF2B5EF4-FFF2-40B4-BE49-F238E27FC236}">
                <a16:creationId xmlns:a16="http://schemas.microsoft.com/office/drawing/2014/main" id="{573A64F9-7649-0E46-96D2-672E8CE09C57}"/>
              </a:ext>
            </a:extLst>
          </p:cNvPr>
          <p:cNvSpPr>
            <a:spLocks noGrp="1"/>
          </p:cNvSpPr>
          <p:nvPr>
            <p:ph type="ftr" sz="quarter" idx="12"/>
          </p:nvPr>
        </p:nvSpPr>
        <p:spPr/>
        <p:txBody>
          <a:bodyPr/>
          <a:lstStyle/>
          <a:p>
            <a:pPr marL="12700" defTabSz="914400">
              <a:spcBef>
                <a:spcPts val="145"/>
              </a:spcBef>
            </a:pPr>
            <a:r>
              <a:rPr lang="en-US" dirty="0"/>
              <a:t>The Stories They Tell: What We Can Learn from University Graduates</a:t>
            </a:r>
          </a:p>
        </p:txBody>
      </p:sp>
    </p:spTree>
    <p:extLst>
      <p:ext uri="{BB962C8B-B14F-4D97-AF65-F5344CB8AC3E}">
        <p14:creationId xmlns:p14="http://schemas.microsoft.com/office/powerpoint/2010/main" val="33029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B5A0-941A-864C-B626-1B60AC66F940}"/>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D3369835-D856-E449-8483-8701721B07EA}"/>
              </a:ext>
            </a:extLst>
          </p:cNvPr>
          <p:cNvSpPr>
            <a:spLocks noGrp="1"/>
          </p:cNvSpPr>
          <p:nvPr>
            <p:ph idx="1"/>
          </p:nvPr>
        </p:nvSpPr>
        <p:spPr/>
        <p:txBody>
          <a:bodyPr/>
          <a:lstStyle/>
          <a:p>
            <a:pPr marL="571500" indent="-571500">
              <a:buFont typeface="Arial" panose="020B0604020202020204" pitchFamily="34" charset="0"/>
              <a:buChar char="•"/>
            </a:pPr>
            <a:r>
              <a:rPr lang="en-US" dirty="0"/>
              <a:t>Turning points depend on a person’s perception of change and the meaning they attribute to an event after it occurred. Thus, turning points only emerge in retrospective reflection.</a:t>
            </a:r>
          </a:p>
          <a:p>
            <a:pPr marL="571500" indent="-571500">
              <a:buFont typeface="Arial" panose="020B0604020202020204" pitchFamily="34" charset="0"/>
              <a:buChar char="•"/>
            </a:pPr>
            <a:r>
              <a:rPr lang="en-US" dirty="0"/>
              <a:t>Going to university marks a transition for everyone, it only becomes a turning point for some.</a:t>
            </a:r>
          </a:p>
        </p:txBody>
      </p:sp>
      <p:sp>
        <p:nvSpPr>
          <p:cNvPr id="4" name="Text Placeholder 3">
            <a:extLst>
              <a:ext uri="{FF2B5EF4-FFF2-40B4-BE49-F238E27FC236}">
                <a16:creationId xmlns:a16="http://schemas.microsoft.com/office/drawing/2014/main" id="{6237EAEB-C715-0246-AD53-93B6E9D36559}"/>
              </a:ext>
            </a:extLst>
          </p:cNvPr>
          <p:cNvSpPr>
            <a:spLocks noGrp="1"/>
          </p:cNvSpPr>
          <p:nvPr>
            <p:ph type="body" sz="quarter" idx="10"/>
          </p:nvPr>
        </p:nvSpPr>
        <p:spPr/>
        <p:txBody>
          <a:bodyPr/>
          <a:lstStyle/>
          <a:p>
            <a:r>
              <a:rPr lang="en-VN" dirty="0"/>
              <a:t>The Year in Industry</a:t>
            </a:r>
          </a:p>
          <a:p>
            <a:endParaRPr lang="en-VN" dirty="0"/>
          </a:p>
        </p:txBody>
      </p:sp>
      <p:sp>
        <p:nvSpPr>
          <p:cNvPr id="5" name="Text Placeholder 4">
            <a:extLst>
              <a:ext uri="{FF2B5EF4-FFF2-40B4-BE49-F238E27FC236}">
                <a16:creationId xmlns:a16="http://schemas.microsoft.com/office/drawing/2014/main" id="{AC7BDA76-C592-B440-B3ED-260C36A044D5}"/>
              </a:ext>
            </a:extLst>
          </p:cNvPr>
          <p:cNvSpPr>
            <a:spLocks noGrp="1"/>
          </p:cNvSpPr>
          <p:nvPr>
            <p:ph type="body" sz="quarter" idx="11"/>
          </p:nvPr>
        </p:nvSpPr>
        <p:spPr/>
        <p:txBody>
          <a:bodyPr/>
          <a:lstStyle/>
          <a:p>
            <a:r>
              <a:rPr lang="en-VN" dirty="0"/>
              <a:t>Turning Points</a:t>
            </a:r>
          </a:p>
          <a:p>
            <a:endParaRPr lang="en-VN" dirty="0"/>
          </a:p>
        </p:txBody>
      </p:sp>
      <p:sp>
        <p:nvSpPr>
          <p:cNvPr id="6" name="Footer Placeholder 5">
            <a:extLst>
              <a:ext uri="{FF2B5EF4-FFF2-40B4-BE49-F238E27FC236}">
                <a16:creationId xmlns:a16="http://schemas.microsoft.com/office/drawing/2014/main" id="{8CD80EDA-B2DC-A14F-AEF2-CD3D55F127E6}"/>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450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A2BA-2B04-0B40-9210-57B07DFCF8AB}"/>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B607B4F-F8CD-2847-9A3A-5D0472498B5D}"/>
              </a:ext>
            </a:extLst>
          </p:cNvPr>
          <p:cNvSpPr>
            <a:spLocks noGrp="1"/>
          </p:cNvSpPr>
          <p:nvPr>
            <p:ph idx="1"/>
          </p:nvPr>
        </p:nvSpPr>
        <p:spPr/>
        <p:txBody>
          <a:bodyPr/>
          <a:lstStyle/>
          <a:p>
            <a:pPr marL="571500" indent="-571500">
              <a:buFont typeface="Arial" panose="020B0604020202020204" pitchFamily="34" charset="0"/>
              <a:buChar char="•"/>
            </a:pPr>
            <a:r>
              <a:rPr lang="en-US" dirty="0"/>
              <a:t>Coded the interviews for turning points using the following definition (</a:t>
            </a:r>
            <a:r>
              <a:rPr lang="en-US" dirty="0" err="1"/>
              <a:t>Enz</a:t>
            </a:r>
            <a:r>
              <a:rPr lang="en-US" dirty="0"/>
              <a:t> &amp; </a:t>
            </a:r>
            <a:r>
              <a:rPr lang="en-US" dirty="0" err="1"/>
              <a:t>Talarico</a:t>
            </a:r>
            <a:r>
              <a:rPr lang="en-US" dirty="0"/>
              <a:t>, 2016).</a:t>
            </a:r>
          </a:p>
          <a:p>
            <a:pPr marL="1221730" lvl="1" indent="-571500">
              <a:buFont typeface="Arial" panose="020B0604020202020204" pitchFamily="34" charset="0"/>
              <a:buChar char="•"/>
            </a:pPr>
            <a:r>
              <a:rPr lang="en-US" dirty="0"/>
              <a:t>First, turning points require a change in a person’s life direction.</a:t>
            </a:r>
          </a:p>
          <a:p>
            <a:pPr marL="1221730" lvl="1" indent="-571500">
              <a:buFont typeface="Arial" panose="020B0604020202020204" pitchFamily="34" charset="0"/>
              <a:buChar char="•"/>
            </a:pPr>
            <a:r>
              <a:rPr lang="en-US" dirty="0"/>
              <a:t>Second, they must refer to a specific episode, rather than an overall period of time.</a:t>
            </a:r>
          </a:p>
          <a:p>
            <a:pPr marL="571500" indent="-571500">
              <a:buFont typeface="Arial" panose="020B0604020202020204" pitchFamily="34" charset="0"/>
              <a:buChar char="•"/>
            </a:pPr>
            <a:r>
              <a:rPr lang="en-US" dirty="0"/>
              <a:t>Found few turning points using the exact definition, as participants more often referred to overall events rather than specific episodes.</a:t>
            </a:r>
          </a:p>
        </p:txBody>
      </p:sp>
      <p:sp>
        <p:nvSpPr>
          <p:cNvPr id="4" name="Text Placeholder 3">
            <a:extLst>
              <a:ext uri="{FF2B5EF4-FFF2-40B4-BE49-F238E27FC236}">
                <a16:creationId xmlns:a16="http://schemas.microsoft.com/office/drawing/2014/main" id="{9C0A0469-E6B5-9445-B017-6055B74EF509}"/>
              </a:ext>
            </a:extLst>
          </p:cNvPr>
          <p:cNvSpPr>
            <a:spLocks noGrp="1"/>
          </p:cNvSpPr>
          <p:nvPr>
            <p:ph type="body" sz="quarter" idx="10"/>
          </p:nvPr>
        </p:nvSpPr>
        <p:spPr/>
        <p:txBody>
          <a:bodyPr/>
          <a:lstStyle/>
          <a:p>
            <a:r>
              <a:rPr lang="en-VN" dirty="0"/>
              <a:t>The Year in Industry</a:t>
            </a:r>
          </a:p>
          <a:p>
            <a:endParaRPr lang="en-VN" dirty="0"/>
          </a:p>
        </p:txBody>
      </p:sp>
      <p:sp>
        <p:nvSpPr>
          <p:cNvPr id="5" name="Text Placeholder 4">
            <a:extLst>
              <a:ext uri="{FF2B5EF4-FFF2-40B4-BE49-F238E27FC236}">
                <a16:creationId xmlns:a16="http://schemas.microsoft.com/office/drawing/2014/main" id="{C2981632-C059-B54B-B8BF-5324CA60BE66}"/>
              </a:ext>
            </a:extLst>
          </p:cNvPr>
          <p:cNvSpPr>
            <a:spLocks noGrp="1"/>
          </p:cNvSpPr>
          <p:nvPr>
            <p:ph type="body" sz="quarter" idx="11"/>
          </p:nvPr>
        </p:nvSpPr>
        <p:spPr/>
        <p:txBody>
          <a:bodyPr/>
          <a:lstStyle/>
          <a:p>
            <a:r>
              <a:rPr lang="en-VN" dirty="0"/>
              <a:t>Turning Points</a:t>
            </a:r>
          </a:p>
        </p:txBody>
      </p:sp>
      <p:sp>
        <p:nvSpPr>
          <p:cNvPr id="6" name="Footer Placeholder 5">
            <a:extLst>
              <a:ext uri="{FF2B5EF4-FFF2-40B4-BE49-F238E27FC236}">
                <a16:creationId xmlns:a16="http://schemas.microsoft.com/office/drawing/2014/main" id="{57C73F8C-FB72-7141-98D5-2CF5F95293D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14759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DB6B-FE7E-964B-B7F6-606BA00C76AF}"/>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9067AA79-D2CC-6047-9818-0A75E4FA3869}"/>
              </a:ext>
            </a:extLst>
          </p:cNvPr>
          <p:cNvSpPr>
            <a:spLocks noGrp="1"/>
          </p:cNvSpPr>
          <p:nvPr>
            <p:ph idx="1"/>
          </p:nvPr>
        </p:nvSpPr>
        <p:spPr/>
        <p:txBody>
          <a:bodyPr/>
          <a:lstStyle/>
          <a:p>
            <a:r>
              <a:rPr lang="en-US" i="1" dirty="0"/>
              <a:t>I think in terms of learning, the final year at university was really more of the same…. The final year of </a:t>
            </a:r>
            <a:r>
              <a:rPr lang="en-US" i="1" dirty="0" err="1"/>
              <a:t>uni</a:t>
            </a:r>
            <a:r>
              <a:rPr lang="en-US" i="1" dirty="0"/>
              <a:t> was the same again, really. (Melissa Bryan)</a:t>
            </a:r>
          </a:p>
          <a:p>
            <a:endParaRPr lang="en-VN" dirty="0"/>
          </a:p>
        </p:txBody>
      </p:sp>
      <p:sp>
        <p:nvSpPr>
          <p:cNvPr id="4" name="Text Placeholder 3">
            <a:extLst>
              <a:ext uri="{FF2B5EF4-FFF2-40B4-BE49-F238E27FC236}">
                <a16:creationId xmlns:a16="http://schemas.microsoft.com/office/drawing/2014/main" id="{485A0C2A-8160-574D-B29B-43721DAC42DD}"/>
              </a:ext>
            </a:extLst>
          </p:cNvPr>
          <p:cNvSpPr>
            <a:spLocks noGrp="1"/>
          </p:cNvSpPr>
          <p:nvPr>
            <p:ph type="body" sz="quarter" idx="10"/>
          </p:nvPr>
        </p:nvSpPr>
        <p:spPr/>
        <p:txBody>
          <a:bodyPr/>
          <a:lstStyle/>
          <a:p>
            <a:r>
              <a:rPr lang="en-VN" dirty="0"/>
              <a:t>The Year in Industry</a:t>
            </a:r>
          </a:p>
          <a:p>
            <a:endParaRPr lang="en-VN" dirty="0"/>
          </a:p>
        </p:txBody>
      </p:sp>
      <p:sp>
        <p:nvSpPr>
          <p:cNvPr id="5" name="Text Placeholder 4">
            <a:extLst>
              <a:ext uri="{FF2B5EF4-FFF2-40B4-BE49-F238E27FC236}">
                <a16:creationId xmlns:a16="http://schemas.microsoft.com/office/drawing/2014/main" id="{ED81E01A-BB10-CD43-8DE7-B8708B901F16}"/>
              </a:ext>
            </a:extLst>
          </p:cNvPr>
          <p:cNvSpPr>
            <a:spLocks noGrp="1"/>
          </p:cNvSpPr>
          <p:nvPr>
            <p:ph type="body" sz="quarter" idx="11"/>
          </p:nvPr>
        </p:nvSpPr>
        <p:spPr/>
        <p:txBody>
          <a:bodyPr/>
          <a:lstStyle/>
          <a:p>
            <a:r>
              <a:rPr lang="en-US" dirty="0"/>
              <a:t>Turning Points: Limited Changes</a:t>
            </a:r>
            <a:endParaRPr lang="en-VN" dirty="0"/>
          </a:p>
        </p:txBody>
      </p:sp>
      <p:sp>
        <p:nvSpPr>
          <p:cNvPr id="6" name="Footer Placeholder 5">
            <a:extLst>
              <a:ext uri="{FF2B5EF4-FFF2-40B4-BE49-F238E27FC236}">
                <a16:creationId xmlns:a16="http://schemas.microsoft.com/office/drawing/2014/main" id="{CE8E4229-386B-614C-AE95-0D5D20F90284}"/>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250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5EA4-2F2E-F044-A02D-ED16EC433765}"/>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A1F9A56A-F0D8-6546-AD52-FB1284DF1640}"/>
              </a:ext>
            </a:extLst>
          </p:cNvPr>
          <p:cNvSpPr>
            <a:spLocks noGrp="1"/>
          </p:cNvSpPr>
          <p:nvPr>
            <p:ph idx="1"/>
          </p:nvPr>
        </p:nvSpPr>
        <p:spPr/>
        <p:txBody>
          <a:bodyPr/>
          <a:lstStyle/>
          <a:p>
            <a:r>
              <a:rPr lang="en-US" i="1" dirty="0"/>
              <a:t>And that is when I really started to enjoy my programming. Because at </a:t>
            </a:r>
            <a:r>
              <a:rPr lang="en-US" i="1" dirty="0" err="1"/>
              <a:t>uni</a:t>
            </a:r>
            <a:r>
              <a:rPr lang="en-US" i="1" dirty="0"/>
              <a:t> I was by no means one of the good programmers. Like you have got those few guys who have been writing code since they could type, and the first year projects for them are just a joke.</a:t>
            </a:r>
            <a:endParaRPr lang="en-US" dirty="0"/>
          </a:p>
          <a:p>
            <a:endParaRPr lang="en-VN" dirty="0"/>
          </a:p>
        </p:txBody>
      </p:sp>
      <p:sp>
        <p:nvSpPr>
          <p:cNvPr id="4" name="Text Placeholder 3">
            <a:extLst>
              <a:ext uri="{FF2B5EF4-FFF2-40B4-BE49-F238E27FC236}">
                <a16:creationId xmlns:a16="http://schemas.microsoft.com/office/drawing/2014/main" id="{8071FC70-0256-784B-8918-A6FCB1DA64B6}"/>
              </a:ext>
            </a:extLst>
          </p:cNvPr>
          <p:cNvSpPr>
            <a:spLocks noGrp="1"/>
          </p:cNvSpPr>
          <p:nvPr>
            <p:ph type="body" sz="quarter" idx="10"/>
          </p:nvPr>
        </p:nvSpPr>
        <p:spPr/>
        <p:txBody>
          <a:bodyPr/>
          <a:lstStyle/>
          <a:p>
            <a:r>
              <a:rPr lang="en-VN" dirty="0"/>
              <a:t>The Year in Industry</a:t>
            </a:r>
          </a:p>
          <a:p>
            <a:endParaRPr lang="en-VN" dirty="0"/>
          </a:p>
        </p:txBody>
      </p:sp>
      <p:sp>
        <p:nvSpPr>
          <p:cNvPr id="5" name="Text Placeholder 4">
            <a:extLst>
              <a:ext uri="{FF2B5EF4-FFF2-40B4-BE49-F238E27FC236}">
                <a16:creationId xmlns:a16="http://schemas.microsoft.com/office/drawing/2014/main" id="{4DF3EC42-1FED-2E49-9015-6812CC985370}"/>
              </a:ext>
            </a:extLst>
          </p:cNvPr>
          <p:cNvSpPr>
            <a:spLocks noGrp="1"/>
          </p:cNvSpPr>
          <p:nvPr>
            <p:ph type="body" sz="quarter" idx="11"/>
          </p:nvPr>
        </p:nvSpPr>
        <p:spPr/>
        <p:txBody>
          <a:bodyPr/>
          <a:lstStyle/>
          <a:p>
            <a:r>
              <a:rPr lang="en-US" dirty="0"/>
              <a:t>Turning Points: Significant Effects</a:t>
            </a:r>
            <a:endParaRPr lang="en-VN" dirty="0"/>
          </a:p>
        </p:txBody>
      </p:sp>
      <p:sp>
        <p:nvSpPr>
          <p:cNvPr id="6" name="Footer Placeholder 5">
            <a:extLst>
              <a:ext uri="{FF2B5EF4-FFF2-40B4-BE49-F238E27FC236}">
                <a16:creationId xmlns:a16="http://schemas.microsoft.com/office/drawing/2014/main" id="{37F3C47B-1109-DD43-9A61-45D382E606D3}"/>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14705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A8B9-9692-0F48-AEBF-03F1167E0A49}"/>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0190DA01-C190-FF47-853C-8F19DBD2C493}"/>
              </a:ext>
            </a:extLst>
          </p:cNvPr>
          <p:cNvSpPr>
            <a:spLocks noGrp="1"/>
          </p:cNvSpPr>
          <p:nvPr>
            <p:ph idx="1"/>
          </p:nvPr>
        </p:nvSpPr>
        <p:spPr/>
        <p:txBody>
          <a:bodyPr/>
          <a:lstStyle/>
          <a:p>
            <a:r>
              <a:rPr lang="en-US" i="1" dirty="0">
                <a:solidFill>
                  <a:schemeClr val="bg2"/>
                </a:solidFill>
              </a:rPr>
              <a:t>And that is when I really started to enjoy my programming. Because at </a:t>
            </a:r>
            <a:r>
              <a:rPr lang="en-US" i="1" dirty="0" err="1">
                <a:solidFill>
                  <a:schemeClr val="bg2"/>
                </a:solidFill>
              </a:rPr>
              <a:t>uni</a:t>
            </a:r>
            <a:r>
              <a:rPr lang="en-US" i="1" dirty="0">
                <a:solidFill>
                  <a:schemeClr val="bg2"/>
                </a:solidFill>
              </a:rPr>
              <a:t> I was by no means one of the good programmers. Like you have got those few guys who have been writing code since they could type, and the first year projects for them are just a joke. </a:t>
            </a:r>
            <a:r>
              <a:rPr lang="en-US" i="1" dirty="0"/>
              <a:t>But that [during the Year in Industry] is when I started to see myself as an actual programmer who could actually code in Java…. (Nathan Baker)</a:t>
            </a:r>
          </a:p>
          <a:p>
            <a:endParaRPr lang="en-VN" dirty="0"/>
          </a:p>
        </p:txBody>
      </p:sp>
      <p:sp>
        <p:nvSpPr>
          <p:cNvPr id="4" name="Text Placeholder 3">
            <a:extLst>
              <a:ext uri="{FF2B5EF4-FFF2-40B4-BE49-F238E27FC236}">
                <a16:creationId xmlns:a16="http://schemas.microsoft.com/office/drawing/2014/main" id="{DD85A883-CEA6-2245-BEB0-CF39532D18F5}"/>
              </a:ext>
            </a:extLst>
          </p:cNvPr>
          <p:cNvSpPr>
            <a:spLocks noGrp="1"/>
          </p:cNvSpPr>
          <p:nvPr>
            <p:ph type="body" sz="quarter" idx="10"/>
          </p:nvPr>
        </p:nvSpPr>
        <p:spPr/>
        <p:txBody>
          <a:bodyPr/>
          <a:lstStyle/>
          <a:p>
            <a:r>
              <a:rPr lang="en-VN" dirty="0"/>
              <a:t>The Year in Industry</a:t>
            </a:r>
          </a:p>
          <a:p>
            <a:endParaRPr lang="en-VN" dirty="0"/>
          </a:p>
        </p:txBody>
      </p:sp>
      <p:sp>
        <p:nvSpPr>
          <p:cNvPr id="5" name="Text Placeholder 4">
            <a:extLst>
              <a:ext uri="{FF2B5EF4-FFF2-40B4-BE49-F238E27FC236}">
                <a16:creationId xmlns:a16="http://schemas.microsoft.com/office/drawing/2014/main" id="{62DD9160-8AEB-304C-A5A5-5E86780C008C}"/>
              </a:ext>
            </a:extLst>
          </p:cNvPr>
          <p:cNvSpPr>
            <a:spLocks noGrp="1"/>
          </p:cNvSpPr>
          <p:nvPr>
            <p:ph type="body" sz="quarter" idx="11"/>
          </p:nvPr>
        </p:nvSpPr>
        <p:spPr/>
        <p:txBody>
          <a:bodyPr/>
          <a:lstStyle/>
          <a:p>
            <a:r>
              <a:rPr lang="en-US" dirty="0"/>
              <a:t>Turning Points: Significant Effects</a:t>
            </a:r>
            <a:endParaRPr lang="en-VN" dirty="0"/>
          </a:p>
          <a:p>
            <a:endParaRPr lang="en-VN" dirty="0"/>
          </a:p>
        </p:txBody>
      </p:sp>
      <p:sp>
        <p:nvSpPr>
          <p:cNvPr id="6" name="Footer Placeholder 5">
            <a:extLst>
              <a:ext uri="{FF2B5EF4-FFF2-40B4-BE49-F238E27FC236}">
                <a16:creationId xmlns:a16="http://schemas.microsoft.com/office/drawing/2014/main" id="{BC44E954-5A58-FA48-ACD1-901DF3ADAF45}"/>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97487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991D-E297-344B-9655-078A84254F5B}"/>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A580AE08-CCDA-8845-AB03-3C53C8B00C55}"/>
              </a:ext>
            </a:extLst>
          </p:cNvPr>
          <p:cNvSpPr>
            <a:spLocks noGrp="1"/>
          </p:cNvSpPr>
          <p:nvPr>
            <p:ph idx="1"/>
          </p:nvPr>
        </p:nvSpPr>
        <p:spPr/>
        <p:txBody>
          <a:bodyPr/>
          <a:lstStyle/>
          <a:p>
            <a:r>
              <a:rPr lang="en-US" i="1" dirty="0"/>
              <a:t>So I came back to </a:t>
            </a:r>
            <a:r>
              <a:rPr lang="en-US" i="1" dirty="0" err="1"/>
              <a:t>uni</a:t>
            </a:r>
            <a:r>
              <a:rPr lang="en-US" i="1" dirty="0"/>
              <a:t> and approached it in a very, very different way. Not only would I go to the lectures, I would sit at the front in the lectures. I would sit there making notes in the lectures. I would also go out and actually do that further reading that they recommended.</a:t>
            </a:r>
          </a:p>
          <a:p>
            <a:endParaRPr lang="en-VN" dirty="0"/>
          </a:p>
        </p:txBody>
      </p:sp>
      <p:sp>
        <p:nvSpPr>
          <p:cNvPr id="4" name="Text Placeholder 3">
            <a:extLst>
              <a:ext uri="{FF2B5EF4-FFF2-40B4-BE49-F238E27FC236}">
                <a16:creationId xmlns:a16="http://schemas.microsoft.com/office/drawing/2014/main" id="{36D95CA6-658D-E943-A165-C72FABD357EA}"/>
              </a:ext>
            </a:extLst>
          </p:cNvPr>
          <p:cNvSpPr>
            <a:spLocks noGrp="1"/>
          </p:cNvSpPr>
          <p:nvPr>
            <p:ph type="body" sz="quarter" idx="10"/>
          </p:nvPr>
        </p:nvSpPr>
        <p:spPr/>
        <p:txBody>
          <a:bodyPr/>
          <a:lstStyle/>
          <a:p>
            <a:r>
              <a:rPr lang="en-VN" dirty="0"/>
              <a:t>The Year in Industry</a:t>
            </a:r>
          </a:p>
          <a:p>
            <a:endParaRPr lang="en-VN" dirty="0"/>
          </a:p>
        </p:txBody>
      </p:sp>
      <p:sp>
        <p:nvSpPr>
          <p:cNvPr id="5" name="Text Placeholder 4">
            <a:extLst>
              <a:ext uri="{FF2B5EF4-FFF2-40B4-BE49-F238E27FC236}">
                <a16:creationId xmlns:a16="http://schemas.microsoft.com/office/drawing/2014/main" id="{2E3CCF7D-5D07-AF49-898A-0207E9B0A294}"/>
              </a:ext>
            </a:extLst>
          </p:cNvPr>
          <p:cNvSpPr>
            <a:spLocks noGrp="1"/>
          </p:cNvSpPr>
          <p:nvPr>
            <p:ph type="body" sz="quarter" idx="11"/>
          </p:nvPr>
        </p:nvSpPr>
        <p:spPr/>
        <p:txBody>
          <a:bodyPr/>
          <a:lstStyle/>
          <a:p>
            <a:r>
              <a:rPr lang="en-US" dirty="0"/>
              <a:t>Turning Points: Significant Effects</a:t>
            </a:r>
            <a:endParaRPr lang="en-VN" dirty="0"/>
          </a:p>
          <a:p>
            <a:endParaRPr lang="en-VN" dirty="0"/>
          </a:p>
        </p:txBody>
      </p:sp>
      <p:sp>
        <p:nvSpPr>
          <p:cNvPr id="6" name="Footer Placeholder 5">
            <a:extLst>
              <a:ext uri="{FF2B5EF4-FFF2-40B4-BE49-F238E27FC236}">
                <a16:creationId xmlns:a16="http://schemas.microsoft.com/office/drawing/2014/main" id="{A477EA0A-96F5-E545-B83B-E094F451ED39}"/>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4085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FBD34D-A2B3-A848-A36E-8835905ED39B}"/>
              </a:ext>
            </a:extLst>
          </p:cNvPr>
          <p:cNvSpPr>
            <a:spLocks noGrp="1"/>
          </p:cNvSpPr>
          <p:nvPr>
            <p:ph type="title"/>
          </p:nvPr>
        </p:nvSpPr>
        <p:spPr/>
        <p:txBody>
          <a:bodyPr/>
          <a:lstStyle/>
          <a:p>
            <a:endParaRPr lang="en-VN"/>
          </a:p>
        </p:txBody>
      </p:sp>
      <p:sp>
        <p:nvSpPr>
          <p:cNvPr id="8" name="Content Placeholder 7">
            <a:extLst>
              <a:ext uri="{FF2B5EF4-FFF2-40B4-BE49-F238E27FC236}">
                <a16:creationId xmlns:a16="http://schemas.microsoft.com/office/drawing/2014/main" id="{B9432DB3-B97A-BB4B-AEFC-14114366781F}"/>
              </a:ext>
            </a:extLst>
          </p:cNvPr>
          <p:cNvSpPr>
            <a:spLocks noGrp="1"/>
          </p:cNvSpPr>
          <p:nvPr>
            <p:ph idx="1"/>
          </p:nvPr>
        </p:nvSpPr>
        <p:spPr/>
        <p:txBody>
          <a:bodyPr/>
          <a:lstStyle/>
          <a:p>
            <a:pPr marL="571500" indent="-571500">
              <a:buFont typeface="Arial" panose="020B0604020202020204" pitchFamily="34" charset="0"/>
              <a:buChar char="•"/>
            </a:pPr>
            <a:r>
              <a:rPr lang="en-US" dirty="0"/>
              <a:t>How do students make sense of their own educational experiences?</a:t>
            </a:r>
          </a:p>
          <a:p>
            <a:pPr marL="571500" indent="-571500">
              <a:buFont typeface="Arial" panose="020B0604020202020204" pitchFamily="34" charset="0"/>
              <a:buChar char="•"/>
            </a:pPr>
            <a:r>
              <a:rPr lang="en-US" dirty="0"/>
              <a:t>What does it reveal about their wider learning trajectories?</a:t>
            </a:r>
          </a:p>
          <a:p>
            <a:pPr marL="571500" indent="-571500">
              <a:buFont typeface="Arial" panose="020B0604020202020204" pitchFamily="34" charset="0"/>
              <a:buChar char="•"/>
            </a:pPr>
            <a:r>
              <a:rPr lang="en-US" dirty="0"/>
              <a:t>How does a particular institutional environment influence student learning? (Recruiters often look for graduates from specific institutions.)</a:t>
            </a:r>
          </a:p>
        </p:txBody>
      </p:sp>
      <p:sp>
        <p:nvSpPr>
          <p:cNvPr id="9" name="Text Placeholder 8">
            <a:extLst>
              <a:ext uri="{FF2B5EF4-FFF2-40B4-BE49-F238E27FC236}">
                <a16:creationId xmlns:a16="http://schemas.microsoft.com/office/drawing/2014/main" id="{F4B80786-B76E-504B-8B0A-E097E755A726}"/>
              </a:ext>
            </a:extLst>
          </p:cNvPr>
          <p:cNvSpPr>
            <a:spLocks noGrp="1"/>
          </p:cNvSpPr>
          <p:nvPr>
            <p:ph type="body" sz="quarter" idx="10"/>
          </p:nvPr>
        </p:nvSpPr>
        <p:spPr/>
        <p:txBody>
          <a:bodyPr/>
          <a:lstStyle/>
          <a:p>
            <a:r>
              <a:rPr lang="en-VN" dirty="0"/>
              <a:t>Introduction</a:t>
            </a:r>
          </a:p>
        </p:txBody>
      </p:sp>
      <p:sp>
        <p:nvSpPr>
          <p:cNvPr id="10" name="Text Placeholder 9">
            <a:extLst>
              <a:ext uri="{FF2B5EF4-FFF2-40B4-BE49-F238E27FC236}">
                <a16:creationId xmlns:a16="http://schemas.microsoft.com/office/drawing/2014/main" id="{689A9824-7B0F-7647-AFB3-B67D69A9EC03}"/>
              </a:ext>
            </a:extLst>
          </p:cNvPr>
          <p:cNvSpPr>
            <a:spLocks noGrp="1"/>
          </p:cNvSpPr>
          <p:nvPr>
            <p:ph type="body" sz="quarter" idx="11"/>
          </p:nvPr>
        </p:nvSpPr>
        <p:spPr/>
        <p:txBody>
          <a:bodyPr/>
          <a:lstStyle/>
          <a:p>
            <a:r>
              <a:rPr lang="en-VN" dirty="0"/>
              <a:t>Rese</a:t>
            </a:r>
            <a:r>
              <a:rPr lang="en-US" dirty="0" err="1"/>
              <a:t>ar</a:t>
            </a:r>
            <a:r>
              <a:rPr lang="en-VN" dirty="0"/>
              <a:t>ch Questions</a:t>
            </a:r>
          </a:p>
        </p:txBody>
      </p:sp>
      <p:sp>
        <p:nvSpPr>
          <p:cNvPr id="4" name="Footer Placeholder 3">
            <a:extLst>
              <a:ext uri="{FF2B5EF4-FFF2-40B4-BE49-F238E27FC236}">
                <a16:creationId xmlns:a16="http://schemas.microsoft.com/office/drawing/2014/main" id="{494874B1-E600-3F41-B63B-58277E49737C}"/>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64253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959C-2A7E-6749-A9A2-06F380839A2B}"/>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96DD2323-1AED-7B40-92E0-3E7292E53C0E}"/>
              </a:ext>
            </a:extLst>
          </p:cNvPr>
          <p:cNvSpPr>
            <a:spLocks noGrp="1"/>
          </p:cNvSpPr>
          <p:nvPr>
            <p:ph idx="1"/>
          </p:nvPr>
        </p:nvSpPr>
        <p:spPr/>
        <p:txBody>
          <a:bodyPr/>
          <a:lstStyle/>
          <a:p>
            <a:r>
              <a:rPr lang="en-US" i="1" dirty="0">
                <a:solidFill>
                  <a:schemeClr val="bg2"/>
                </a:solidFill>
              </a:rPr>
              <a:t>So I came back to </a:t>
            </a:r>
            <a:r>
              <a:rPr lang="en-US" i="1" dirty="0" err="1">
                <a:solidFill>
                  <a:schemeClr val="bg2"/>
                </a:solidFill>
              </a:rPr>
              <a:t>uni</a:t>
            </a:r>
            <a:r>
              <a:rPr lang="en-US" i="1" dirty="0">
                <a:solidFill>
                  <a:schemeClr val="bg2"/>
                </a:solidFill>
              </a:rPr>
              <a:t> and approached it in a very, very different way. Not only would I go to the lectures, I would sit at the front in the lectures. I would sit there making notes in the lectures. I would also go out and actually do that further reading that they recommended. </a:t>
            </a:r>
            <a:r>
              <a:rPr lang="en-US" i="1" dirty="0"/>
              <a:t>Each week whatever we did in the lectures regardless of the module, I would actually go and read the chapters and all the course books. (Nathan Baker)</a:t>
            </a:r>
          </a:p>
          <a:p>
            <a:endParaRPr lang="en-VN" dirty="0"/>
          </a:p>
        </p:txBody>
      </p:sp>
      <p:sp>
        <p:nvSpPr>
          <p:cNvPr id="4" name="Text Placeholder 3">
            <a:extLst>
              <a:ext uri="{FF2B5EF4-FFF2-40B4-BE49-F238E27FC236}">
                <a16:creationId xmlns:a16="http://schemas.microsoft.com/office/drawing/2014/main" id="{B304F5E1-84EA-924D-B2B3-AA1C51D1D999}"/>
              </a:ext>
            </a:extLst>
          </p:cNvPr>
          <p:cNvSpPr>
            <a:spLocks noGrp="1"/>
          </p:cNvSpPr>
          <p:nvPr>
            <p:ph type="body" sz="quarter" idx="10"/>
          </p:nvPr>
        </p:nvSpPr>
        <p:spPr/>
        <p:txBody>
          <a:bodyPr/>
          <a:lstStyle/>
          <a:p>
            <a:r>
              <a:rPr lang="en-VN" dirty="0"/>
              <a:t>The Year in Industry</a:t>
            </a:r>
          </a:p>
          <a:p>
            <a:endParaRPr lang="en-VN" dirty="0"/>
          </a:p>
        </p:txBody>
      </p:sp>
      <p:sp>
        <p:nvSpPr>
          <p:cNvPr id="5" name="Text Placeholder 4">
            <a:extLst>
              <a:ext uri="{FF2B5EF4-FFF2-40B4-BE49-F238E27FC236}">
                <a16:creationId xmlns:a16="http://schemas.microsoft.com/office/drawing/2014/main" id="{2030534D-9767-5B45-82B9-4D0490B4A9D6}"/>
              </a:ext>
            </a:extLst>
          </p:cNvPr>
          <p:cNvSpPr>
            <a:spLocks noGrp="1"/>
          </p:cNvSpPr>
          <p:nvPr>
            <p:ph type="body" sz="quarter" idx="11"/>
          </p:nvPr>
        </p:nvSpPr>
        <p:spPr/>
        <p:txBody>
          <a:bodyPr/>
          <a:lstStyle/>
          <a:p>
            <a:r>
              <a:rPr lang="en-US" dirty="0"/>
              <a:t>Turning Points: Significant Effects</a:t>
            </a:r>
            <a:endParaRPr lang="en-VN" dirty="0"/>
          </a:p>
          <a:p>
            <a:endParaRPr lang="en-VN" dirty="0"/>
          </a:p>
        </p:txBody>
      </p:sp>
      <p:sp>
        <p:nvSpPr>
          <p:cNvPr id="6" name="Footer Placeholder 5">
            <a:extLst>
              <a:ext uri="{FF2B5EF4-FFF2-40B4-BE49-F238E27FC236}">
                <a16:creationId xmlns:a16="http://schemas.microsoft.com/office/drawing/2014/main" id="{DCA64737-01A1-C248-A9FE-14D3BF054E77}"/>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913461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B1D2-4CBC-1845-B824-596F41344243}"/>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C0CD9F1-8A26-8D48-8029-A22B35580428}"/>
              </a:ext>
            </a:extLst>
          </p:cNvPr>
          <p:cNvSpPr>
            <a:spLocks noGrp="1"/>
          </p:cNvSpPr>
          <p:nvPr>
            <p:ph idx="1"/>
          </p:nvPr>
        </p:nvSpPr>
        <p:spPr/>
        <p:txBody>
          <a:bodyPr/>
          <a:lstStyle/>
          <a:p>
            <a:pPr marL="571500" indent="-571500">
              <a:buFont typeface="Arial" panose="020B0604020202020204" pitchFamily="34" charset="0"/>
              <a:buChar char="•"/>
            </a:pPr>
            <a:r>
              <a:rPr lang="en-US" dirty="0"/>
              <a:t>These turning points are connected to the transition of beginning and returning from the Year in Industry.</a:t>
            </a:r>
          </a:p>
          <a:p>
            <a:pPr marL="571500" indent="-571500">
              <a:buFont typeface="Arial" panose="020B0604020202020204" pitchFamily="34" charset="0"/>
              <a:buChar char="•"/>
            </a:pPr>
            <a:r>
              <a:rPr lang="en-US" dirty="0" err="1"/>
              <a:t>Enz</a:t>
            </a:r>
            <a:r>
              <a:rPr lang="en-US" dirty="0"/>
              <a:t> and </a:t>
            </a:r>
            <a:r>
              <a:rPr lang="en-US" dirty="0" err="1"/>
              <a:t>Talarico</a:t>
            </a:r>
            <a:r>
              <a:rPr lang="en-US" dirty="0"/>
              <a:t> found that these kinds of </a:t>
            </a:r>
            <a:r>
              <a:rPr lang="en-US" i="1" dirty="0"/>
              <a:t>transition-linked turning points</a:t>
            </a:r>
            <a:r>
              <a:rPr lang="en-US" dirty="0"/>
              <a:t> are often central to a person’s life story.</a:t>
            </a:r>
          </a:p>
          <a:p>
            <a:pPr marL="571500" indent="-571500">
              <a:buFont typeface="Arial" panose="020B0604020202020204" pitchFamily="34" charset="0"/>
              <a:buChar char="•"/>
            </a:pPr>
            <a:r>
              <a:rPr lang="en-US" i="1" dirty="0"/>
              <a:t>I think it is quite obvious that the big turnaround point is doing that placement year. (Nathan Baker)</a:t>
            </a:r>
          </a:p>
        </p:txBody>
      </p:sp>
      <p:sp>
        <p:nvSpPr>
          <p:cNvPr id="4" name="Text Placeholder 3">
            <a:extLst>
              <a:ext uri="{FF2B5EF4-FFF2-40B4-BE49-F238E27FC236}">
                <a16:creationId xmlns:a16="http://schemas.microsoft.com/office/drawing/2014/main" id="{AE30FFEB-3960-734F-9E53-D0C1DD837D42}"/>
              </a:ext>
            </a:extLst>
          </p:cNvPr>
          <p:cNvSpPr>
            <a:spLocks noGrp="1"/>
          </p:cNvSpPr>
          <p:nvPr>
            <p:ph type="body" sz="quarter" idx="10"/>
          </p:nvPr>
        </p:nvSpPr>
        <p:spPr/>
        <p:txBody>
          <a:bodyPr/>
          <a:lstStyle/>
          <a:p>
            <a:r>
              <a:rPr lang="en-VN" dirty="0"/>
              <a:t>The Year in Industry</a:t>
            </a:r>
          </a:p>
          <a:p>
            <a:endParaRPr lang="en-VN" dirty="0"/>
          </a:p>
        </p:txBody>
      </p:sp>
      <p:sp>
        <p:nvSpPr>
          <p:cNvPr id="5" name="Text Placeholder 4">
            <a:extLst>
              <a:ext uri="{FF2B5EF4-FFF2-40B4-BE49-F238E27FC236}">
                <a16:creationId xmlns:a16="http://schemas.microsoft.com/office/drawing/2014/main" id="{195AA551-374F-1D4C-A35A-998DF2041615}"/>
              </a:ext>
            </a:extLst>
          </p:cNvPr>
          <p:cNvSpPr>
            <a:spLocks noGrp="1"/>
          </p:cNvSpPr>
          <p:nvPr>
            <p:ph type="body" sz="quarter" idx="11"/>
          </p:nvPr>
        </p:nvSpPr>
        <p:spPr/>
        <p:txBody>
          <a:bodyPr/>
          <a:lstStyle/>
          <a:p>
            <a:r>
              <a:rPr lang="en-US" dirty="0"/>
              <a:t>Transition-Linked Turning Points</a:t>
            </a:r>
            <a:endParaRPr lang="en-VN" dirty="0"/>
          </a:p>
        </p:txBody>
      </p:sp>
      <p:sp>
        <p:nvSpPr>
          <p:cNvPr id="6" name="Footer Placeholder 5">
            <a:extLst>
              <a:ext uri="{FF2B5EF4-FFF2-40B4-BE49-F238E27FC236}">
                <a16:creationId xmlns:a16="http://schemas.microsoft.com/office/drawing/2014/main" id="{D6984A14-EC0C-CB4B-BDB1-EA6EB24C7F6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49810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6E54-27DD-624F-A3F1-61300937AADE}"/>
              </a:ext>
            </a:extLst>
          </p:cNvPr>
          <p:cNvSpPr>
            <a:spLocks noGrp="1"/>
          </p:cNvSpPr>
          <p:nvPr>
            <p:ph type="title"/>
          </p:nvPr>
        </p:nvSpPr>
        <p:spPr/>
        <p:txBody>
          <a:bodyPr/>
          <a:lstStyle/>
          <a:p>
            <a:pPr marL="0" indent="0">
              <a:buNone/>
            </a:pPr>
            <a:r>
              <a:rPr lang="en-VN" dirty="0"/>
              <a:t>Some Specific Observations</a:t>
            </a:r>
          </a:p>
        </p:txBody>
      </p:sp>
      <p:sp>
        <p:nvSpPr>
          <p:cNvPr id="3" name="Text Placeholder 2">
            <a:extLst>
              <a:ext uri="{FF2B5EF4-FFF2-40B4-BE49-F238E27FC236}">
                <a16:creationId xmlns:a16="http://schemas.microsoft.com/office/drawing/2014/main" id="{CD75AB7E-8B9D-2141-94CB-7FA2800FB74A}"/>
              </a:ext>
            </a:extLst>
          </p:cNvPr>
          <p:cNvSpPr>
            <a:spLocks noGrp="1"/>
          </p:cNvSpPr>
          <p:nvPr>
            <p:ph type="body" idx="1"/>
          </p:nvPr>
        </p:nvSpPr>
        <p:spPr/>
        <p:txBody>
          <a:bodyPr/>
          <a:lstStyle/>
          <a:p>
            <a:r>
              <a:rPr lang="en-VN" dirty="0"/>
              <a:t>Accountable Disciplinary Knowledge (ADK)</a:t>
            </a:r>
          </a:p>
        </p:txBody>
      </p:sp>
      <p:sp>
        <p:nvSpPr>
          <p:cNvPr id="4" name="Footer Placeholder 3">
            <a:extLst>
              <a:ext uri="{FF2B5EF4-FFF2-40B4-BE49-F238E27FC236}">
                <a16:creationId xmlns:a16="http://schemas.microsoft.com/office/drawing/2014/main" id="{9AC956E1-1BF9-BF41-8AAB-10E8A694E06F}"/>
              </a:ext>
            </a:extLst>
          </p:cNvPr>
          <p:cNvSpPr>
            <a:spLocks noGrp="1"/>
          </p:cNvSpPr>
          <p:nvPr>
            <p:ph type="ftr" sz="quarter" idx="10"/>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4058414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p:txBody>
          <a:bodyPr/>
          <a:lstStyle/>
          <a:p>
            <a:pPr marL="571500" indent="-571500">
              <a:buFont typeface="Arial" panose="020B0604020202020204" pitchFamily="34" charset="0"/>
              <a:buChar char="•"/>
            </a:pPr>
            <a:r>
              <a:rPr lang="en-GB" dirty="0"/>
              <a:t>ADK describes what is taken as disciplinary knowledge in a particular context. It was first identified by Stevens et al. in the context of engineering education (2008).</a:t>
            </a:r>
          </a:p>
          <a:p>
            <a:pPr marL="571500" indent="-571500">
              <a:buFont typeface="Arial" panose="020B0604020202020204" pitchFamily="34" charset="0"/>
              <a:buChar char="•"/>
            </a:pPr>
            <a:r>
              <a:rPr lang="en-GB" dirty="0"/>
              <a:t>In educational contexts, it describes what we – the educators and the university – have deemed necessary to “become”, and to graduate as, a computer scientist</a:t>
            </a:r>
            <a:r>
              <a:rPr lang="en-US" dirty="0"/>
              <a:t>.</a:t>
            </a:r>
            <a:endParaRPr lang="en-GB" i="1" dirty="0"/>
          </a:p>
          <a:p>
            <a:pPr marL="571500" indent="-571500">
              <a:buFont typeface="Arial" panose="020B0604020202020204" pitchFamily="34" charset="0"/>
              <a:buChar char="•"/>
            </a:pPr>
            <a:r>
              <a:rPr lang="en-GB" dirty="0"/>
              <a:t>We are familiar with what students say when they feel themselves being held accountable to “unnecessary” knowledge</a:t>
            </a:r>
            <a:r>
              <a:rPr lang="en-GB" i="1" dirty="0"/>
              <a:t>.</a:t>
            </a:r>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Accountable Disciplinary Knowledge</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6647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Accountable Disciplinary Knowledge</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
        <p:nvSpPr>
          <p:cNvPr id="17" name="Content Placeholder 2">
            <a:extLst>
              <a:ext uri="{FF2B5EF4-FFF2-40B4-BE49-F238E27FC236}">
                <a16:creationId xmlns:a16="http://schemas.microsoft.com/office/drawing/2014/main" id="{D70665D7-BEB3-1D4C-80F5-77DD2679889B}"/>
              </a:ext>
            </a:extLst>
          </p:cNvPr>
          <p:cNvSpPr txBox="1">
            <a:spLocks/>
          </p:cNvSpPr>
          <p:nvPr/>
        </p:nvSpPr>
        <p:spPr>
          <a:xfrm>
            <a:off x="1987892" y="3769518"/>
            <a:ext cx="4479165" cy="2087148"/>
          </a:xfrm>
          <a:prstGeom prst="rect">
            <a:avLst/>
          </a:prstGeom>
        </p:spPr>
        <p:txBody>
          <a:bodyPr vert="horz" lIns="91440" tIns="45720" rIns="91440" bIns="45720" rtlCol="0">
            <a:noAutofit/>
          </a:bodyPr>
          <a:lstStyle>
            <a:lvl1pPr marL="0" indent="0" algn="l" defTabSz="1300460" rtl="0" eaLnBrk="1" latinLnBrk="0" hangingPunct="1">
              <a:lnSpc>
                <a:spcPct val="90000"/>
              </a:lnSpc>
              <a:spcBef>
                <a:spcPts val="1422"/>
              </a:spcBef>
              <a:buFont typeface="+mj-lt"/>
              <a:buNone/>
              <a:defRPr sz="4000" kern="1200">
                <a:solidFill>
                  <a:schemeClr val="tx1"/>
                </a:solidFill>
                <a:latin typeface="Garamond Premr Pro" panose="02020402060506020403" pitchFamily="18" charset="0"/>
                <a:ea typeface="Halyard Display" pitchFamily="2" charset="0"/>
                <a:cs typeface="+mn-cs"/>
              </a:defRPr>
            </a:lvl1pPr>
            <a:lvl2pPr marL="650230" indent="0" algn="l" defTabSz="1300460" rtl="0" eaLnBrk="1" latinLnBrk="0" hangingPunct="1">
              <a:lnSpc>
                <a:spcPct val="90000"/>
              </a:lnSpc>
              <a:spcBef>
                <a:spcPts val="711"/>
              </a:spcBef>
              <a:buFont typeface="+mj-lt"/>
              <a:buNone/>
              <a:defRPr sz="3600" kern="1200">
                <a:solidFill>
                  <a:schemeClr val="tx1"/>
                </a:solidFill>
                <a:latin typeface="Garamond Premr Pro" panose="02020402060506020403" pitchFamily="18" charset="0"/>
                <a:ea typeface="Halyard Display" pitchFamily="2" charset="0"/>
                <a:cs typeface="+mn-cs"/>
              </a:defRPr>
            </a:lvl2pPr>
            <a:lvl3pPr marL="1300460" indent="0" algn="l" defTabSz="1300460" rtl="0" eaLnBrk="1" latinLnBrk="0" hangingPunct="1">
              <a:lnSpc>
                <a:spcPct val="90000"/>
              </a:lnSpc>
              <a:spcBef>
                <a:spcPts val="711"/>
              </a:spcBef>
              <a:buFont typeface="+mj-lt"/>
              <a:buNone/>
              <a:defRPr sz="3200" kern="1200">
                <a:solidFill>
                  <a:schemeClr val="tx1"/>
                </a:solidFill>
                <a:latin typeface="Garamond Premr Pro" panose="02020402060506020403" pitchFamily="18" charset="0"/>
                <a:ea typeface="Halyard Display" pitchFamily="2" charset="0"/>
                <a:cs typeface="+mn-cs"/>
              </a:defRPr>
            </a:lvl3pPr>
            <a:lvl4pPr marL="1950689" indent="0" algn="l" defTabSz="1300460" rtl="0" eaLnBrk="1" latinLnBrk="0" hangingPunct="1">
              <a:lnSpc>
                <a:spcPct val="90000"/>
              </a:lnSpc>
              <a:spcBef>
                <a:spcPts val="711"/>
              </a:spcBef>
              <a:buFont typeface="+mj-lt"/>
              <a:buNone/>
              <a:defRPr sz="2800" kern="1200">
                <a:solidFill>
                  <a:schemeClr val="tx1"/>
                </a:solidFill>
                <a:latin typeface="Garamond Premr Pro" panose="02020402060506020403" pitchFamily="18" charset="0"/>
                <a:ea typeface="Halyard Display" pitchFamily="2" charset="0"/>
                <a:cs typeface="+mn-cs"/>
              </a:defRPr>
            </a:lvl4pPr>
            <a:lvl5pPr marL="2600919" indent="0" algn="l" defTabSz="1300460" rtl="0" eaLnBrk="1" latinLnBrk="0" hangingPunct="1">
              <a:lnSpc>
                <a:spcPct val="90000"/>
              </a:lnSpc>
              <a:spcBef>
                <a:spcPts val="711"/>
              </a:spcBef>
              <a:buFont typeface="+mj-lt"/>
              <a:buNone/>
              <a:defRPr sz="2800" kern="1200">
                <a:solidFill>
                  <a:schemeClr val="tx1"/>
                </a:solidFill>
                <a:latin typeface="Garamond Premr Pro" panose="02020402060506020403" pitchFamily="18" charset="0"/>
                <a:ea typeface="Halyard Display" pitchFamily="2" charset="0"/>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GB" sz="2800" dirty="0">
                <a:cs typeface="Arial" panose="020B0604020202020204" pitchFamily="34" charset="0"/>
              </a:rPr>
              <a:t>I really didn’t like any of the CS classes I took in college. They taught me a useless fake program called </a:t>
            </a:r>
            <a:r>
              <a:rPr lang="en-GB" sz="2800" dirty="0" err="1">
                <a:cs typeface="Arial" panose="020B0604020202020204" pitchFamily="34" charset="0"/>
              </a:rPr>
              <a:t>Dr.</a:t>
            </a:r>
            <a:r>
              <a:rPr lang="en-GB" sz="2800" dirty="0">
                <a:cs typeface="Arial" panose="020B0604020202020204" pitchFamily="34" charset="0"/>
              </a:rPr>
              <a:t> Scheme. All I really learned was CS theory.</a:t>
            </a:r>
          </a:p>
        </p:txBody>
      </p:sp>
      <p:sp>
        <p:nvSpPr>
          <p:cNvPr id="18" name="Oval Callout 17">
            <a:extLst>
              <a:ext uri="{FF2B5EF4-FFF2-40B4-BE49-F238E27FC236}">
                <a16:creationId xmlns:a16="http://schemas.microsoft.com/office/drawing/2014/main" id="{51895C5C-C715-A748-AA13-2304EFC61AB7}"/>
              </a:ext>
            </a:extLst>
          </p:cNvPr>
          <p:cNvSpPr/>
          <p:nvPr/>
        </p:nvSpPr>
        <p:spPr bwMode="auto">
          <a:xfrm>
            <a:off x="1112864" y="3260324"/>
            <a:ext cx="6229220" cy="2926560"/>
          </a:xfrm>
          <a:prstGeom prst="wedgeEllipseCallout">
            <a:avLst>
              <a:gd name="adj1" fmla="val 52971"/>
              <a:gd name="adj2" fmla="val 66621"/>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Garamond Premr Pro" panose="02020402060506020403" pitchFamily="18" charset="0"/>
              <a:cs typeface="Arial" charset="0"/>
            </a:endParaRPr>
          </a:p>
        </p:txBody>
      </p:sp>
      <p:pic>
        <p:nvPicPr>
          <p:cNvPr id="19" name="Picture 18">
            <a:extLst>
              <a:ext uri="{FF2B5EF4-FFF2-40B4-BE49-F238E27FC236}">
                <a16:creationId xmlns:a16="http://schemas.microsoft.com/office/drawing/2014/main" id="{3D3F9B59-80B8-0E42-8381-6FB5CB130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8877" y="4570271"/>
            <a:ext cx="5183329" cy="5183329"/>
          </a:xfrm>
          <a:prstGeom prst="rect">
            <a:avLst/>
          </a:prstGeom>
        </p:spPr>
      </p:pic>
      <p:sp>
        <p:nvSpPr>
          <p:cNvPr id="20" name="Rectangle 19">
            <a:extLst>
              <a:ext uri="{FF2B5EF4-FFF2-40B4-BE49-F238E27FC236}">
                <a16:creationId xmlns:a16="http://schemas.microsoft.com/office/drawing/2014/main" id="{64459C94-A00F-3748-865D-9B2DD72B66B8}"/>
              </a:ext>
            </a:extLst>
          </p:cNvPr>
          <p:cNvSpPr/>
          <p:nvPr/>
        </p:nvSpPr>
        <p:spPr>
          <a:xfrm>
            <a:off x="7203900" y="8420741"/>
            <a:ext cx="3148619" cy="461665"/>
          </a:xfrm>
          <a:prstGeom prst="rect">
            <a:avLst/>
          </a:prstGeom>
        </p:spPr>
        <p:txBody>
          <a:bodyPr wrap="none">
            <a:spAutoFit/>
          </a:bodyPr>
          <a:lstStyle/>
          <a:p>
            <a:r>
              <a:rPr lang="en-GB" sz="2400" dirty="0" err="1">
                <a:latin typeface="Garamond Premr Pro" panose="02020402060506020403" pitchFamily="18" charset="0"/>
              </a:rPr>
              <a:t>Hewner</a:t>
            </a:r>
            <a:r>
              <a:rPr lang="en-GB" sz="2400" dirty="0">
                <a:latin typeface="Garamond Premr Pro" panose="02020402060506020403" pitchFamily="18" charset="0"/>
              </a:rPr>
              <a:t> &amp; </a:t>
            </a:r>
            <a:r>
              <a:rPr lang="en-GB" sz="2400" dirty="0" err="1">
                <a:latin typeface="Garamond Premr Pro" panose="02020402060506020403" pitchFamily="18" charset="0"/>
              </a:rPr>
              <a:t>Guzdial</a:t>
            </a:r>
            <a:r>
              <a:rPr lang="en-GB" sz="2400" dirty="0">
                <a:latin typeface="Garamond Premr Pro" panose="02020402060506020403" pitchFamily="18" charset="0"/>
              </a:rPr>
              <a:t>, 2008</a:t>
            </a:r>
          </a:p>
        </p:txBody>
      </p:sp>
    </p:spTree>
    <p:extLst>
      <p:ext uri="{BB962C8B-B14F-4D97-AF65-F5344CB8AC3E}">
        <p14:creationId xmlns:p14="http://schemas.microsoft.com/office/powerpoint/2010/main" val="306174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Accountable Disciplinary Knowledge</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
        <p:nvSpPr>
          <p:cNvPr id="13" name="Oval Callout 12">
            <a:extLst>
              <a:ext uri="{FF2B5EF4-FFF2-40B4-BE49-F238E27FC236}">
                <a16:creationId xmlns:a16="http://schemas.microsoft.com/office/drawing/2014/main" id="{44EFE288-6F36-5840-91B7-FC8C675B0C2E}"/>
              </a:ext>
            </a:extLst>
          </p:cNvPr>
          <p:cNvSpPr/>
          <p:nvPr/>
        </p:nvSpPr>
        <p:spPr bwMode="auto">
          <a:xfrm>
            <a:off x="4057494" y="2947806"/>
            <a:ext cx="6652591" cy="3108529"/>
          </a:xfrm>
          <a:prstGeom prst="wedgeEllipseCallout">
            <a:avLst>
              <a:gd name="adj1" fmla="val -45634"/>
              <a:gd name="adj2" fmla="val 42676"/>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cs typeface="Arial" charset="0"/>
            </a:endParaRPr>
          </a:p>
        </p:txBody>
      </p:sp>
      <p:sp>
        <p:nvSpPr>
          <p:cNvPr id="14" name="Content Placeholder 2">
            <a:extLst>
              <a:ext uri="{FF2B5EF4-FFF2-40B4-BE49-F238E27FC236}">
                <a16:creationId xmlns:a16="http://schemas.microsoft.com/office/drawing/2014/main" id="{87C07034-BD97-584C-AC0E-75DE393453C5}"/>
              </a:ext>
            </a:extLst>
          </p:cNvPr>
          <p:cNvSpPr>
            <a:spLocks noGrp="1"/>
          </p:cNvSpPr>
          <p:nvPr>
            <p:ph idx="1"/>
          </p:nvPr>
        </p:nvSpPr>
        <p:spPr>
          <a:xfrm>
            <a:off x="4796785" y="3556372"/>
            <a:ext cx="5461069" cy="1970907"/>
          </a:xfrm>
        </p:spPr>
        <p:txBody>
          <a:bodyPr/>
          <a:lstStyle/>
          <a:p>
            <a:pPr marL="0" indent="0">
              <a:buNone/>
            </a:pPr>
            <a:r>
              <a:rPr lang="en-GB" sz="2400" dirty="0">
                <a:cs typeface="Arial" panose="020B0604020202020204" pitchFamily="34" charset="0"/>
              </a:rPr>
              <a:t>I don’t know. I’ve tried to ask, but nobody really seems to know it. They just say </a:t>
            </a:r>
            <a:r>
              <a:rPr lang="en-GB" sz="2400" i="1" dirty="0">
                <a:cs typeface="Arial" panose="020B0604020202020204" pitchFamily="34" charset="0"/>
              </a:rPr>
              <a:t>“You just need to have maths because it’s so basic in our world, our technology.” “You need maths in everything.” </a:t>
            </a:r>
            <a:r>
              <a:rPr lang="en-GB" sz="2400" dirty="0">
                <a:cs typeface="Arial" panose="020B0604020202020204" pitchFamily="34" charset="0"/>
              </a:rPr>
              <a:t>So they just want you to take it in case you are going to use it someday.</a:t>
            </a:r>
            <a:endParaRPr lang="en-US" sz="2400" dirty="0">
              <a:cs typeface="Arial" panose="020B0604020202020204" pitchFamily="34" charset="0"/>
            </a:endParaRPr>
          </a:p>
        </p:txBody>
      </p:sp>
      <p:pic>
        <p:nvPicPr>
          <p:cNvPr id="16" name="Picture 15">
            <a:extLst>
              <a:ext uri="{FF2B5EF4-FFF2-40B4-BE49-F238E27FC236}">
                <a16:creationId xmlns:a16="http://schemas.microsoft.com/office/drawing/2014/main" id="{50367A31-183B-FC48-9E89-D13722973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7" y="3709267"/>
            <a:ext cx="6200360" cy="6200360"/>
          </a:xfrm>
          <a:prstGeom prst="rect">
            <a:avLst/>
          </a:prstGeom>
        </p:spPr>
      </p:pic>
      <p:sp>
        <p:nvSpPr>
          <p:cNvPr id="21" name="Rectangle 20">
            <a:extLst>
              <a:ext uri="{FF2B5EF4-FFF2-40B4-BE49-F238E27FC236}">
                <a16:creationId xmlns:a16="http://schemas.microsoft.com/office/drawing/2014/main" id="{FD0A947B-64A0-2D4C-AC8A-8DFADBFA5530}"/>
              </a:ext>
            </a:extLst>
          </p:cNvPr>
          <p:cNvSpPr/>
          <p:nvPr/>
        </p:nvSpPr>
        <p:spPr bwMode="auto">
          <a:xfrm>
            <a:off x="2394364" y="7947637"/>
            <a:ext cx="1214112" cy="65498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cs typeface="Arial" charset="0"/>
            </a:endParaRPr>
          </a:p>
        </p:txBody>
      </p:sp>
      <p:sp>
        <p:nvSpPr>
          <p:cNvPr id="22" name="Rectangle 21">
            <a:extLst>
              <a:ext uri="{FF2B5EF4-FFF2-40B4-BE49-F238E27FC236}">
                <a16:creationId xmlns:a16="http://schemas.microsoft.com/office/drawing/2014/main" id="{A36CED12-4B75-C543-88DA-37DB56C40BF9}"/>
              </a:ext>
            </a:extLst>
          </p:cNvPr>
          <p:cNvSpPr/>
          <p:nvPr/>
        </p:nvSpPr>
        <p:spPr>
          <a:xfrm>
            <a:off x="1762540" y="8215754"/>
            <a:ext cx="2536131" cy="461665"/>
          </a:xfrm>
          <a:prstGeom prst="rect">
            <a:avLst/>
          </a:prstGeom>
          <a:solidFill>
            <a:schemeClr val="bg1"/>
          </a:solidFill>
        </p:spPr>
        <p:txBody>
          <a:bodyPr wrap="square">
            <a:spAutoFit/>
          </a:bodyPr>
          <a:lstStyle/>
          <a:p>
            <a:pPr algn="ctr"/>
            <a:r>
              <a:rPr lang="en-GB" sz="2400" dirty="0" err="1">
                <a:latin typeface="Garamond Premr Pro" panose="02020402060506020403" pitchFamily="18" charset="0"/>
              </a:rPr>
              <a:t>Ulriksen</a:t>
            </a:r>
            <a:r>
              <a:rPr lang="en-GB" sz="2400" dirty="0">
                <a:latin typeface="Garamond Premr Pro" panose="02020402060506020403" pitchFamily="18" charset="0"/>
              </a:rPr>
              <a:t> et al., 2013</a:t>
            </a:r>
          </a:p>
        </p:txBody>
      </p:sp>
    </p:spTree>
    <p:extLst>
      <p:ext uri="{BB962C8B-B14F-4D97-AF65-F5344CB8AC3E}">
        <p14:creationId xmlns:p14="http://schemas.microsoft.com/office/powerpoint/2010/main" val="190170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a:xfrm>
            <a:off x="464023" y="3562080"/>
            <a:ext cx="9302277" cy="5222933"/>
          </a:xfrm>
        </p:spPr>
        <p:txBody>
          <a:bodyPr/>
          <a:lstStyle/>
          <a:p>
            <a:r>
              <a:rPr lang="en-GB" sz="3600" dirty="0"/>
              <a:t>“I felt like it wasn’t relevant to what I wanted to learn … not particularly relevant to real-world computing”</a:t>
            </a:r>
          </a:p>
          <a:p>
            <a:r>
              <a:rPr lang="en-GB" sz="3600" dirty="0"/>
              <a:t>“There didn’t seem to be any point to the code we were writing”.</a:t>
            </a:r>
          </a:p>
          <a:p>
            <a:r>
              <a:rPr lang="en-GB" sz="3600" dirty="0"/>
              <a:t>“I was thinking, ‘Well, </a:t>
            </a:r>
            <a:r>
              <a:rPr lang="en-GB" sz="3600" i="1" dirty="0"/>
              <a:t>why</a:t>
            </a:r>
            <a:r>
              <a:rPr lang="en-GB" sz="3600" dirty="0"/>
              <a:t>? I’m never going to do this. And it’s </a:t>
            </a:r>
            <a:r>
              <a:rPr lang="en-GB" sz="3600" i="1" dirty="0"/>
              <a:t>difficult</a:t>
            </a:r>
            <a:r>
              <a:rPr lang="en-GB" sz="3600" dirty="0"/>
              <a:t>. Where’s the motivator for me?’”</a:t>
            </a:r>
            <a:endParaRPr lang="en-US" sz="3600" dirty="0"/>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Accountable Disciplinary Knowledge</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pic>
        <p:nvPicPr>
          <p:cNvPr id="7" name="Picture 6">
            <a:extLst>
              <a:ext uri="{FF2B5EF4-FFF2-40B4-BE49-F238E27FC236}">
                <a16:creationId xmlns:a16="http://schemas.microsoft.com/office/drawing/2014/main" id="{D6DBD4F8-01FD-334A-BE12-1B847443E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239" y="2376308"/>
            <a:ext cx="6858000" cy="6858000"/>
          </a:xfrm>
          <a:prstGeom prst="rect">
            <a:avLst/>
          </a:prstGeom>
        </p:spPr>
      </p:pic>
      <p:sp>
        <p:nvSpPr>
          <p:cNvPr id="8" name="Rectangle 7">
            <a:extLst>
              <a:ext uri="{FF2B5EF4-FFF2-40B4-BE49-F238E27FC236}">
                <a16:creationId xmlns:a16="http://schemas.microsoft.com/office/drawing/2014/main" id="{3E661D72-B80D-7343-97DD-2CA1A53449EC}"/>
              </a:ext>
            </a:extLst>
          </p:cNvPr>
          <p:cNvSpPr/>
          <p:nvPr/>
        </p:nvSpPr>
        <p:spPr>
          <a:xfrm>
            <a:off x="10828795" y="7981876"/>
            <a:ext cx="942887" cy="523220"/>
          </a:xfrm>
          <a:prstGeom prst="rect">
            <a:avLst/>
          </a:prstGeom>
        </p:spPr>
        <p:txBody>
          <a:bodyPr wrap="none">
            <a:spAutoFit/>
          </a:bodyPr>
          <a:lstStyle/>
          <a:p>
            <a:r>
              <a:rPr lang="en-GB" sz="2800" dirty="0">
                <a:latin typeface="Garamond Premr Pro" panose="02020402060506020403" pitchFamily="18" charset="0"/>
              </a:rPr>
              <a:t>Elliot</a:t>
            </a:r>
          </a:p>
        </p:txBody>
      </p:sp>
    </p:spTree>
    <p:extLst>
      <p:ext uri="{BB962C8B-B14F-4D97-AF65-F5344CB8AC3E}">
        <p14:creationId xmlns:p14="http://schemas.microsoft.com/office/powerpoint/2010/main" val="26833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p:txBody>
          <a:bodyPr/>
          <a:lstStyle/>
          <a:p>
            <a:pPr marL="571500" indent="-571500">
              <a:buFont typeface="Arial" panose="020B0604020202020204" pitchFamily="34" charset="0"/>
              <a:buChar char="•"/>
            </a:pPr>
            <a:r>
              <a:rPr lang="en-US" dirty="0"/>
              <a:t>Extending the </a:t>
            </a:r>
            <a:r>
              <a:rPr lang="en-US" i="1" dirty="0"/>
              <a:t>context</a:t>
            </a:r>
            <a:r>
              <a:rPr lang="en-US" dirty="0"/>
              <a:t> of ADK</a:t>
            </a:r>
          </a:p>
          <a:p>
            <a:pPr marL="571500" indent="-571500">
              <a:buFont typeface="Arial" panose="020B0604020202020204" pitchFamily="34" charset="0"/>
              <a:buChar char="•"/>
            </a:pPr>
            <a:r>
              <a:rPr lang="en-US" dirty="0"/>
              <a:t>Extending the </a:t>
            </a:r>
            <a:r>
              <a:rPr lang="en-US" i="1" dirty="0"/>
              <a:t>concept</a:t>
            </a:r>
            <a:r>
              <a:rPr lang="en-US" dirty="0"/>
              <a:t> of ADK</a:t>
            </a:r>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Accountable Disciplinary Knowledge</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5144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dirty="0"/>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p:txBody>
          <a:bodyPr/>
          <a:lstStyle/>
          <a:p>
            <a:pPr marL="571500" indent="-571500">
              <a:buFont typeface="Arial" panose="020B0604020202020204" pitchFamily="34" charset="0"/>
              <a:buChar char="•"/>
            </a:pPr>
            <a:r>
              <a:rPr lang="en-US" dirty="0"/>
              <a:t>Extending the </a:t>
            </a:r>
            <a:r>
              <a:rPr lang="en-US" i="1" dirty="0"/>
              <a:t>context</a:t>
            </a:r>
            <a:r>
              <a:rPr lang="en-US" dirty="0"/>
              <a:t> of ADK</a:t>
            </a:r>
          </a:p>
          <a:p>
            <a:pPr marL="571500" indent="-571500">
              <a:buFont typeface="Arial" panose="020B0604020202020204" pitchFamily="34" charset="0"/>
              <a:buChar char="•"/>
            </a:pPr>
            <a:r>
              <a:rPr lang="en-US" dirty="0">
                <a:solidFill>
                  <a:schemeClr val="bg2"/>
                </a:solidFill>
              </a:rPr>
              <a:t>Extending the </a:t>
            </a:r>
            <a:r>
              <a:rPr lang="en-US" i="1" dirty="0">
                <a:solidFill>
                  <a:schemeClr val="bg2"/>
                </a:solidFill>
              </a:rPr>
              <a:t>concept</a:t>
            </a:r>
            <a:r>
              <a:rPr lang="en-US" dirty="0">
                <a:solidFill>
                  <a:schemeClr val="bg2"/>
                </a:solidFill>
              </a:rPr>
              <a:t> of ADK</a:t>
            </a:r>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Accountable Disciplinary Knowledge</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
        <p:nvSpPr>
          <p:cNvPr id="7" name="Rectangle 6">
            <a:extLst>
              <a:ext uri="{FF2B5EF4-FFF2-40B4-BE49-F238E27FC236}">
                <a16:creationId xmlns:a16="http://schemas.microsoft.com/office/drawing/2014/main" id="{8A24BEFA-909C-E04A-97CC-4213D46A10D1}"/>
              </a:ext>
            </a:extLst>
          </p:cNvPr>
          <p:cNvSpPr/>
          <p:nvPr/>
        </p:nvSpPr>
        <p:spPr bwMode="auto">
          <a:xfrm>
            <a:off x="1378778" y="5689946"/>
            <a:ext cx="2219739" cy="2736574"/>
          </a:xfrm>
          <a:prstGeom prst="rect">
            <a:avLst/>
          </a:prstGeom>
          <a:solidFill>
            <a:srgbClr val="FABE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Garamond Premr Pro" panose="02020402060506020403" pitchFamily="18" charset="0"/>
              <a:cs typeface="Arial" charset="0"/>
            </a:endParaRPr>
          </a:p>
        </p:txBody>
      </p:sp>
      <p:sp>
        <p:nvSpPr>
          <p:cNvPr id="8" name="Rectangle 7">
            <a:extLst>
              <a:ext uri="{FF2B5EF4-FFF2-40B4-BE49-F238E27FC236}">
                <a16:creationId xmlns:a16="http://schemas.microsoft.com/office/drawing/2014/main" id="{4D2629D1-3F2D-2A43-912B-34592C5A1105}"/>
              </a:ext>
            </a:extLst>
          </p:cNvPr>
          <p:cNvSpPr/>
          <p:nvPr/>
        </p:nvSpPr>
        <p:spPr bwMode="auto">
          <a:xfrm>
            <a:off x="4082222" y="5683320"/>
            <a:ext cx="2219739" cy="2736574"/>
          </a:xfrm>
          <a:prstGeom prst="rect">
            <a:avLst/>
          </a:prstGeom>
          <a:solidFill>
            <a:srgbClr val="FABE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Garamond Premr Pro" panose="02020402060506020403" pitchFamily="18" charset="0"/>
              <a:cs typeface="Arial" charset="0"/>
            </a:endParaRPr>
          </a:p>
        </p:txBody>
      </p:sp>
      <p:sp>
        <p:nvSpPr>
          <p:cNvPr id="9" name="TextBox 8">
            <a:extLst>
              <a:ext uri="{FF2B5EF4-FFF2-40B4-BE49-F238E27FC236}">
                <a16:creationId xmlns:a16="http://schemas.microsoft.com/office/drawing/2014/main" id="{6D8F87BE-9173-194E-871E-03191E553D2B}"/>
              </a:ext>
            </a:extLst>
          </p:cNvPr>
          <p:cNvSpPr txBox="1"/>
          <p:nvPr/>
        </p:nvSpPr>
        <p:spPr>
          <a:xfrm>
            <a:off x="1378778" y="5208071"/>
            <a:ext cx="2219739" cy="369332"/>
          </a:xfrm>
          <a:prstGeom prst="rect">
            <a:avLst/>
          </a:prstGeom>
          <a:noFill/>
        </p:spPr>
        <p:txBody>
          <a:bodyPr wrap="square" rtlCol="0">
            <a:spAutoFit/>
          </a:bodyPr>
          <a:lstStyle/>
          <a:p>
            <a:pPr algn="ctr"/>
            <a:r>
              <a:rPr lang="en-GB" dirty="0">
                <a:latin typeface="Garamond Premr Pro" panose="02020402060506020403" pitchFamily="18" charset="0"/>
              </a:rPr>
              <a:t>University</a:t>
            </a:r>
          </a:p>
        </p:txBody>
      </p:sp>
      <p:sp>
        <p:nvSpPr>
          <p:cNvPr id="10" name="TextBox 9">
            <a:extLst>
              <a:ext uri="{FF2B5EF4-FFF2-40B4-BE49-F238E27FC236}">
                <a16:creationId xmlns:a16="http://schemas.microsoft.com/office/drawing/2014/main" id="{59DD6684-1869-8544-B486-11A150242681}"/>
              </a:ext>
            </a:extLst>
          </p:cNvPr>
          <p:cNvSpPr txBox="1"/>
          <p:nvPr/>
        </p:nvSpPr>
        <p:spPr>
          <a:xfrm>
            <a:off x="4082222" y="5208071"/>
            <a:ext cx="2219739" cy="369332"/>
          </a:xfrm>
          <a:prstGeom prst="rect">
            <a:avLst/>
          </a:prstGeom>
          <a:noFill/>
        </p:spPr>
        <p:txBody>
          <a:bodyPr wrap="square" rtlCol="0">
            <a:spAutoFit/>
          </a:bodyPr>
          <a:lstStyle/>
          <a:p>
            <a:pPr algn="ctr"/>
            <a:r>
              <a:rPr lang="en-GB" dirty="0">
                <a:latin typeface="Garamond Premr Pro" panose="02020402060506020403" pitchFamily="18" charset="0"/>
              </a:rPr>
              <a:t>Employment</a:t>
            </a:r>
          </a:p>
        </p:txBody>
      </p:sp>
      <p:sp>
        <p:nvSpPr>
          <p:cNvPr id="11" name="Right Arrow 10">
            <a:extLst>
              <a:ext uri="{FF2B5EF4-FFF2-40B4-BE49-F238E27FC236}">
                <a16:creationId xmlns:a16="http://schemas.microsoft.com/office/drawing/2014/main" id="{8A844551-3E72-174D-BF2B-478C01F8AC29}"/>
              </a:ext>
            </a:extLst>
          </p:cNvPr>
          <p:cNvSpPr/>
          <p:nvPr/>
        </p:nvSpPr>
        <p:spPr bwMode="auto">
          <a:xfrm>
            <a:off x="2710622" y="5736329"/>
            <a:ext cx="2491408" cy="881270"/>
          </a:xfrm>
          <a:prstGeom prst="rightArrow">
            <a:avLst/>
          </a:prstGeom>
          <a:solidFill>
            <a:schemeClr val="bg1"/>
          </a:solidFill>
          <a:ln>
            <a:solidFill>
              <a:schemeClr val="tx2"/>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Garamond Premr Pro" panose="02020402060506020403" pitchFamily="18" charset="0"/>
              <a:cs typeface="Arial" charset="0"/>
            </a:endParaRPr>
          </a:p>
        </p:txBody>
      </p:sp>
      <p:sp>
        <p:nvSpPr>
          <p:cNvPr id="12" name="TextBox 11">
            <a:extLst>
              <a:ext uri="{FF2B5EF4-FFF2-40B4-BE49-F238E27FC236}">
                <a16:creationId xmlns:a16="http://schemas.microsoft.com/office/drawing/2014/main" id="{434D8622-7AD1-4E4C-B32C-35607EBFBE45}"/>
              </a:ext>
            </a:extLst>
          </p:cNvPr>
          <p:cNvSpPr txBox="1"/>
          <p:nvPr/>
        </p:nvSpPr>
        <p:spPr>
          <a:xfrm>
            <a:off x="3164509" y="5994867"/>
            <a:ext cx="1351721" cy="369332"/>
          </a:xfrm>
          <a:prstGeom prst="rect">
            <a:avLst/>
          </a:prstGeom>
          <a:noFill/>
        </p:spPr>
        <p:txBody>
          <a:bodyPr wrap="square" rtlCol="0">
            <a:spAutoFit/>
          </a:bodyPr>
          <a:lstStyle/>
          <a:p>
            <a:pPr algn="ctr"/>
            <a:r>
              <a:rPr lang="en-GB" dirty="0">
                <a:latin typeface="Garamond Premr Pro" panose="02020402060506020403" pitchFamily="18" charset="0"/>
              </a:rPr>
              <a:t>ADK</a:t>
            </a:r>
          </a:p>
        </p:txBody>
      </p:sp>
      <p:pic>
        <p:nvPicPr>
          <p:cNvPr id="13" name="Picture 12">
            <a:extLst>
              <a:ext uri="{FF2B5EF4-FFF2-40B4-BE49-F238E27FC236}">
                <a16:creationId xmlns:a16="http://schemas.microsoft.com/office/drawing/2014/main" id="{E1758F30-FB8E-4948-BF57-7EE9E819B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222" y="6443663"/>
            <a:ext cx="2286000" cy="2286000"/>
          </a:xfrm>
          <a:prstGeom prst="rect">
            <a:avLst/>
          </a:prstGeom>
        </p:spPr>
      </p:pic>
      <p:pic>
        <p:nvPicPr>
          <p:cNvPr id="14" name="Picture 13">
            <a:extLst>
              <a:ext uri="{FF2B5EF4-FFF2-40B4-BE49-F238E27FC236}">
                <a16:creationId xmlns:a16="http://schemas.microsoft.com/office/drawing/2014/main" id="{C26AEEA4-E59B-C74F-A0C1-33727EBE6C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45647" y="6443662"/>
            <a:ext cx="2286000" cy="2286000"/>
          </a:xfrm>
          <a:prstGeom prst="rect">
            <a:avLst/>
          </a:prstGeom>
        </p:spPr>
      </p:pic>
    </p:spTree>
    <p:extLst>
      <p:ext uri="{BB962C8B-B14F-4D97-AF65-F5344CB8AC3E}">
        <p14:creationId xmlns:p14="http://schemas.microsoft.com/office/powerpoint/2010/main" val="18441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a:xfrm>
            <a:off x="464023" y="3562080"/>
            <a:ext cx="8984777" cy="5222933"/>
          </a:xfrm>
        </p:spPr>
        <p:txBody>
          <a:bodyPr/>
          <a:lstStyle/>
          <a:p>
            <a:r>
              <a:rPr lang="en-GB" sz="3600" dirty="0"/>
              <a:t>Elliot finds himself repeatedly held accountable to new disciplinary knowledge when he changes jobs, which he has done with some frequency.</a:t>
            </a:r>
          </a:p>
          <a:p>
            <a:r>
              <a:rPr lang="en-GB" sz="3600" i="1" dirty="0"/>
              <a:t>“I’m on my third job since leaving that first company, so the fourth job after University”.</a:t>
            </a:r>
            <a:endParaRPr lang="en-US" sz="3600" i="1" dirty="0"/>
          </a:p>
          <a:p>
            <a:r>
              <a:rPr lang="en-GB" sz="3600" dirty="0"/>
              <a:t>Elliot does not resent this accountability, however, in the same way as he did with academic learning, but situates it as a simple expectation of employers.</a:t>
            </a:r>
          </a:p>
          <a:p>
            <a:r>
              <a:rPr lang="en-GB" sz="3600" i="1" dirty="0"/>
              <a:t>“It’s: ‘Here is our software project. I’d like you to start working on that.’”</a:t>
            </a:r>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Accountable Disciplinary Knowledge</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Extending the Context</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pic>
        <p:nvPicPr>
          <p:cNvPr id="7" name="Picture 6">
            <a:extLst>
              <a:ext uri="{FF2B5EF4-FFF2-40B4-BE49-F238E27FC236}">
                <a16:creationId xmlns:a16="http://schemas.microsoft.com/office/drawing/2014/main" id="{B2F17148-3BFC-FB43-A23A-366AB549E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533" y="2744546"/>
            <a:ext cx="6858000" cy="6858000"/>
          </a:xfrm>
          <a:prstGeom prst="rect">
            <a:avLst/>
          </a:prstGeom>
        </p:spPr>
      </p:pic>
    </p:spTree>
    <p:extLst>
      <p:ext uri="{BB962C8B-B14F-4D97-AF65-F5344CB8AC3E}">
        <p14:creationId xmlns:p14="http://schemas.microsoft.com/office/powerpoint/2010/main" val="40334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EAF72B-37FD-5B46-9FE1-EBB94BA21627}"/>
              </a:ext>
            </a:extLst>
          </p:cNvPr>
          <p:cNvSpPr>
            <a:spLocks noGrp="1"/>
          </p:cNvSpPr>
          <p:nvPr>
            <p:ph type="title"/>
          </p:nvPr>
        </p:nvSpPr>
        <p:spPr/>
        <p:txBody>
          <a:bodyPr/>
          <a:lstStyle/>
          <a:p>
            <a:pPr marL="0" indent="0">
              <a:buNone/>
            </a:pPr>
            <a:r>
              <a:rPr lang="en-VN" dirty="0"/>
              <a:t>Narrative Methods</a:t>
            </a:r>
          </a:p>
        </p:txBody>
      </p:sp>
      <p:sp>
        <p:nvSpPr>
          <p:cNvPr id="8" name="Text Placeholder 7">
            <a:extLst>
              <a:ext uri="{FF2B5EF4-FFF2-40B4-BE49-F238E27FC236}">
                <a16:creationId xmlns:a16="http://schemas.microsoft.com/office/drawing/2014/main" id="{5B8CBDB3-8B61-3B41-9473-71FBC61965AC}"/>
              </a:ext>
            </a:extLst>
          </p:cNvPr>
          <p:cNvSpPr>
            <a:spLocks noGrp="1"/>
          </p:cNvSpPr>
          <p:nvPr>
            <p:ph type="body" idx="1"/>
          </p:nvPr>
        </p:nvSpPr>
        <p:spPr/>
        <p:txBody>
          <a:bodyPr/>
          <a:lstStyle/>
          <a:p>
            <a:endParaRPr lang="en-VN"/>
          </a:p>
        </p:txBody>
      </p:sp>
      <p:sp>
        <p:nvSpPr>
          <p:cNvPr id="6" name="Footer Placeholder 5">
            <a:extLst>
              <a:ext uri="{FF2B5EF4-FFF2-40B4-BE49-F238E27FC236}">
                <a16:creationId xmlns:a16="http://schemas.microsoft.com/office/drawing/2014/main" id="{3B7DC015-2A76-814C-8EE0-E436C9F7F6AC}"/>
              </a:ext>
            </a:extLst>
          </p:cNvPr>
          <p:cNvSpPr>
            <a:spLocks noGrp="1"/>
          </p:cNvSpPr>
          <p:nvPr>
            <p:ph type="ftr" sz="quarter" idx="10"/>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142745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p:txBody>
          <a:bodyPr/>
          <a:lstStyle/>
          <a:p>
            <a:pPr marL="571500" indent="-571500">
              <a:buFont typeface="Arial" panose="020B0604020202020204" pitchFamily="34" charset="0"/>
              <a:buChar char="•"/>
            </a:pPr>
            <a:r>
              <a:rPr lang="en-GB" i="1" dirty="0"/>
              <a:t>“Software developers begin a transition from novice to expert at least twice in their careers – once in their first year of university computer science, and second when they start their first industrial job.” </a:t>
            </a:r>
            <a:r>
              <a:rPr lang="en-GB" dirty="0"/>
              <a:t>(</a:t>
            </a:r>
            <a:r>
              <a:rPr lang="en-GB" dirty="0" err="1"/>
              <a:t>Begel</a:t>
            </a:r>
            <a:r>
              <a:rPr lang="en-GB" dirty="0"/>
              <a:t> &amp; Simon, 2008)</a:t>
            </a:r>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Accountable Disciplinary Knowledge</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Extending the Context</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65649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p:txBody>
          <a:bodyPr/>
          <a:lstStyle/>
          <a:p>
            <a:pPr marL="571500" indent="-571500">
              <a:buFont typeface="Arial" panose="020B0604020202020204" pitchFamily="34" charset="0"/>
              <a:buChar char="•"/>
            </a:pPr>
            <a:r>
              <a:rPr lang="en-US" dirty="0"/>
              <a:t>Extending the </a:t>
            </a:r>
            <a:r>
              <a:rPr lang="en-US" i="1" dirty="0"/>
              <a:t>context</a:t>
            </a:r>
            <a:r>
              <a:rPr lang="en-US" dirty="0"/>
              <a:t> of ADK</a:t>
            </a:r>
          </a:p>
          <a:p>
            <a:pPr marL="571500" indent="-571500">
              <a:buFont typeface="Arial" panose="020B0604020202020204" pitchFamily="34" charset="0"/>
              <a:buChar char="•"/>
            </a:pPr>
            <a:r>
              <a:rPr lang="en-US" dirty="0"/>
              <a:t>Extending the </a:t>
            </a:r>
            <a:r>
              <a:rPr lang="en-US" i="1" dirty="0"/>
              <a:t>concept</a:t>
            </a:r>
            <a:r>
              <a:rPr lang="en-US" dirty="0"/>
              <a:t> of ADK</a:t>
            </a:r>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Accountable Disciplinary Knowledge</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0686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8558E7-5B13-9F48-8C8C-DB5513B77632}"/>
              </a:ext>
            </a:extLst>
          </p:cNvPr>
          <p:cNvSpPr/>
          <p:nvPr/>
        </p:nvSpPr>
        <p:spPr bwMode="auto">
          <a:xfrm>
            <a:off x="1392030" y="5677504"/>
            <a:ext cx="2219739" cy="2736574"/>
          </a:xfrm>
          <a:prstGeom prst="rect">
            <a:avLst/>
          </a:prstGeom>
          <a:solidFill>
            <a:srgbClr val="FABE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Garamond Premr Pro" panose="02020402060506020403" pitchFamily="18" charset="0"/>
              <a:cs typeface="Arial" charset="0"/>
            </a:endParaRPr>
          </a:p>
        </p:txBody>
      </p:sp>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p:txBody>
          <a:bodyPr/>
          <a:lstStyle/>
          <a:p>
            <a:pPr marL="571500" indent="-571500">
              <a:buFont typeface="Arial" panose="020B0604020202020204" pitchFamily="34" charset="0"/>
              <a:buChar char="•"/>
            </a:pPr>
            <a:r>
              <a:rPr lang="en-US" dirty="0">
                <a:solidFill>
                  <a:schemeClr val="bg2"/>
                </a:solidFill>
              </a:rPr>
              <a:t>Extending the </a:t>
            </a:r>
            <a:r>
              <a:rPr lang="en-US" i="1" dirty="0">
                <a:solidFill>
                  <a:schemeClr val="bg2"/>
                </a:solidFill>
              </a:rPr>
              <a:t>context</a:t>
            </a:r>
            <a:r>
              <a:rPr lang="en-US" dirty="0">
                <a:solidFill>
                  <a:schemeClr val="bg2"/>
                </a:solidFill>
              </a:rPr>
              <a:t> of ADK</a:t>
            </a:r>
          </a:p>
          <a:p>
            <a:pPr marL="571500" indent="-571500">
              <a:buFont typeface="Arial" panose="020B0604020202020204" pitchFamily="34" charset="0"/>
              <a:buChar char="•"/>
            </a:pPr>
            <a:r>
              <a:rPr lang="en-US" dirty="0"/>
              <a:t>Extending the </a:t>
            </a:r>
            <a:r>
              <a:rPr lang="en-US" i="1" dirty="0"/>
              <a:t>concept</a:t>
            </a:r>
            <a:r>
              <a:rPr lang="en-US" dirty="0"/>
              <a:t> of ADK</a:t>
            </a:r>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Some Specific Observations</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Accountable Disciplinary Knowledge</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
        <p:nvSpPr>
          <p:cNvPr id="16" name="Rectangle 15">
            <a:extLst>
              <a:ext uri="{FF2B5EF4-FFF2-40B4-BE49-F238E27FC236}">
                <a16:creationId xmlns:a16="http://schemas.microsoft.com/office/drawing/2014/main" id="{74565A0E-373E-EE42-AEFC-B8746511ED20}"/>
              </a:ext>
            </a:extLst>
          </p:cNvPr>
          <p:cNvSpPr/>
          <p:nvPr/>
        </p:nvSpPr>
        <p:spPr bwMode="auto">
          <a:xfrm>
            <a:off x="4095474" y="5670878"/>
            <a:ext cx="2219739" cy="2736574"/>
          </a:xfrm>
          <a:prstGeom prst="rect">
            <a:avLst/>
          </a:prstGeom>
          <a:solidFill>
            <a:srgbClr val="FABE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Garamond Premr Pro" panose="02020402060506020403" pitchFamily="18" charset="0"/>
              <a:cs typeface="Arial" charset="0"/>
            </a:endParaRPr>
          </a:p>
        </p:txBody>
      </p:sp>
      <p:sp>
        <p:nvSpPr>
          <p:cNvPr id="17" name="TextBox 16">
            <a:extLst>
              <a:ext uri="{FF2B5EF4-FFF2-40B4-BE49-F238E27FC236}">
                <a16:creationId xmlns:a16="http://schemas.microsoft.com/office/drawing/2014/main" id="{49C8D4B1-3492-534E-B6FA-07B8A72013A2}"/>
              </a:ext>
            </a:extLst>
          </p:cNvPr>
          <p:cNvSpPr txBox="1"/>
          <p:nvPr/>
        </p:nvSpPr>
        <p:spPr>
          <a:xfrm>
            <a:off x="1392030" y="5182223"/>
            <a:ext cx="2219739" cy="369332"/>
          </a:xfrm>
          <a:prstGeom prst="rect">
            <a:avLst/>
          </a:prstGeom>
          <a:noFill/>
        </p:spPr>
        <p:txBody>
          <a:bodyPr wrap="square" rtlCol="0">
            <a:spAutoFit/>
          </a:bodyPr>
          <a:lstStyle/>
          <a:p>
            <a:pPr algn="ctr"/>
            <a:r>
              <a:rPr lang="en-GB" dirty="0">
                <a:latin typeface="Garamond Premr Pro" panose="02020402060506020403" pitchFamily="18" charset="0"/>
              </a:rPr>
              <a:t>University</a:t>
            </a:r>
          </a:p>
        </p:txBody>
      </p:sp>
      <p:sp>
        <p:nvSpPr>
          <p:cNvPr id="18" name="TextBox 17">
            <a:extLst>
              <a:ext uri="{FF2B5EF4-FFF2-40B4-BE49-F238E27FC236}">
                <a16:creationId xmlns:a16="http://schemas.microsoft.com/office/drawing/2014/main" id="{72D47E74-7883-B849-A4DC-C431292B355D}"/>
              </a:ext>
            </a:extLst>
          </p:cNvPr>
          <p:cNvSpPr txBox="1"/>
          <p:nvPr/>
        </p:nvSpPr>
        <p:spPr>
          <a:xfrm>
            <a:off x="4092161" y="5182223"/>
            <a:ext cx="2219739" cy="369332"/>
          </a:xfrm>
          <a:prstGeom prst="rect">
            <a:avLst/>
          </a:prstGeom>
          <a:noFill/>
        </p:spPr>
        <p:txBody>
          <a:bodyPr wrap="square" rtlCol="0">
            <a:spAutoFit/>
          </a:bodyPr>
          <a:lstStyle/>
          <a:p>
            <a:pPr algn="ctr"/>
            <a:r>
              <a:rPr lang="en-GB" dirty="0">
                <a:latin typeface="Garamond Premr Pro" panose="02020402060506020403" pitchFamily="18" charset="0"/>
              </a:rPr>
              <a:t>Employment</a:t>
            </a:r>
          </a:p>
        </p:txBody>
      </p:sp>
      <p:sp>
        <p:nvSpPr>
          <p:cNvPr id="19" name="Right Arrow 18">
            <a:extLst>
              <a:ext uri="{FF2B5EF4-FFF2-40B4-BE49-F238E27FC236}">
                <a16:creationId xmlns:a16="http://schemas.microsoft.com/office/drawing/2014/main" id="{CF8A2311-2A06-4E4E-AA65-2E43A650927D}"/>
              </a:ext>
            </a:extLst>
          </p:cNvPr>
          <p:cNvSpPr/>
          <p:nvPr/>
        </p:nvSpPr>
        <p:spPr bwMode="auto">
          <a:xfrm>
            <a:off x="2723874" y="5723887"/>
            <a:ext cx="2491408" cy="881270"/>
          </a:xfrm>
          <a:prstGeom prst="rightArrow">
            <a:avLst/>
          </a:prstGeom>
          <a:solidFill>
            <a:schemeClr val="bg1"/>
          </a:solidFill>
          <a:ln>
            <a:solidFill>
              <a:schemeClr val="tx2"/>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Garamond Premr Pro" panose="02020402060506020403" pitchFamily="18" charset="0"/>
              <a:cs typeface="Arial" charset="0"/>
            </a:endParaRPr>
          </a:p>
        </p:txBody>
      </p:sp>
      <p:sp>
        <p:nvSpPr>
          <p:cNvPr id="20" name="TextBox 19">
            <a:extLst>
              <a:ext uri="{FF2B5EF4-FFF2-40B4-BE49-F238E27FC236}">
                <a16:creationId xmlns:a16="http://schemas.microsoft.com/office/drawing/2014/main" id="{7D7FC1D4-24B7-0D4A-8292-5C1B76875CBF}"/>
              </a:ext>
            </a:extLst>
          </p:cNvPr>
          <p:cNvSpPr txBox="1"/>
          <p:nvPr/>
        </p:nvSpPr>
        <p:spPr>
          <a:xfrm>
            <a:off x="3202610" y="5985190"/>
            <a:ext cx="1351721" cy="369332"/>
          </a:xfrm>
          <a:prstGeom prst="rect">
            <a:avLst/>
          </a:prstGeom>
          <a:noFill/>
        </p:spPr>
        <p:txBody>
          <a:bodyPr wrap="square" rtlCol="0">
            <a:spAutoFit/>
          </a:bodyPr>
          <a:lstStyle/>
          <a:p>
            <a:pPr algn="ctr"/>
            <a:r>
              <a:rPr lang="en-GB" dirty="0">
                <a:latin typeface="Garamond Premr Pro" panose="02020402060506020403" pitchFamily="18" charset="0"/>
              </a:rPr>
              <a:t>ADK</a:t>
            </a:r>
          </a:p>
        </p:txBody>
      </p:sp>
      <p:sp>
        <p:nvSpPr>
          <p:cNvPr id="21" name="TextBox 20">
            <a:extLst>
              <a:ext uri="{FF2B5EF4-FFF2-40B4-BE49-F238E27FC236}">
                <a16:creationId xmlns:a16="http://schemas.microsoft.com/office/drawing/2014/main" id="{D509FC9E-F6DA-6B44-84EC-B3F50E9873F8}"/>
              </a:ext>
            </a:extLst>
          </p:cNvPr>
          <p:cNvSpPr txBox="1"/>
          <p:nvPr/>
        </p:nvSpPr>
        <p:spPr>
          <a:xfrm>
            <a:off x="4092161" y="8501230"/>
            <a:ext cx="2219739" cy="369332"/>
          </a:xfrm>
          <a:prstGeom prst="rect">
            <a:avLst/>
          </a:prstGeom>
          <a:noFill/>
        </p:spPr>
        <p:txBody>
          <a:bodyPr wrap="square" rtlCol="0">
            <a:spAutoFit/>
          </a:bodyPr>
          <a:lstStyle/>
          <a:p>
            <a:pPr algn="ctr"/>
            <a:r>
              <a:rPr lang="en-GB" dirty="0">
                <a:latin typeface="Garamond Premr Pro" panose="02020402060506020403" pitchFamily="18" charset="0"/>
              </a:rPr>
              <a:t>Internal</a:t>
            </a:r>
          </a:p>
        </p:txBody>
      </p:sp>
      <p:sp>
        <p:nvSpPr>
          <p:cNvPr id="22" name="TextBox 21">
            <a:extLst>
              <a:ext uri="{FF2B5EF4-FFF2-40B4-BE49-F238E27FC236}">
                <a16:creationId xmlns:a16="http://schemas.microsoft.com/office/drawing/2014/main" id="{EB669DEA-8FD6-EC46-9A0D-9F7E6C06471D}"/>
              </a:ext>
            </a:extLst>
          </p:cNvPr>
          <p:cNvSpPr txBox="1"/>
          <p:nvPr/>
        </p:nvSpPr>
        <p:spPr>
          <a:xfrm>
            <a:off x="1425160" y="8529965"/>
            <a:ext cx="2219739" cy="369332"/>
          </a:xfrm>
          <a:prstGeom prst="rect">
            <a:avLst/>
          </a:prstGeom>
          <a:noFill/>
        </p:spPr>
        <p:txBody>
          <a:bodyPr wrap="square" rtlCol="0">
            <a:spAutoFit/>
          </a:bodyPr>
          <a:lstStyle/>
          <a:p>
            <a:pPr algn="ctr"/>
            <a:r>
              <a:rPr lang="en-GB" dirty="0">
                <a:latin typeface="Garamond Premr Pro" panose="02020402060506020403" pitchFamily="18" charset="0"/>
              </a:rPr>
              <a:t>External</a:t>
            </a:r>
          </a:p>
        </p:txBody>
      </p:sp>
      <p:pic>
        <p:nvPicPr>
          <p:cNvPr id="23" name="Picture 22">
            <a:extLst>
              <a:ext uri="{FF2B5EF4-FFF2-40B4-BE49-F238E27FC236}">
                <a16:creationId xmlns:a16="http://schemas.microsoft.com/office/drawing/2014/main" id="{9D02B48C-2B1A-E847-9739-F3D75BFA6D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779" y="6337881"/>
            <a:ext cx="2286000" cy="2286000"/>
          </a:xfrm>
          <a:prstGeom prst="rect">
            <a:avLst/>
          </a:prstGeom>
        </p:spPr>
      </p:pic>
      <p:pic>
        <p:nvPicPr>
          <p:cNvPr id="24" name="Picture 23">
            <a:extLst>
              <a:ext uri="{FF2B5EF4-FFF2-40B4-BE49-F238E27FC236}">
                <a16:creationId xmlns:a16="http://schemas.microsoft.com/office/drawing/2014/main" id="{DD6E7468-C165-2140-87B4-33D630B6EC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196" y="6605157"/>
            <a:ext cx="1337668" cy="1636588"/>
          </a:xfrm>
          <a:prstGeom prst="rect">
            <a:avLst/>
          </a:prstGeom>
        </p:spPr>
      </p:pic>
    </p:spTree>
    <p:extLst>
      <p:ext uri="{BB962C8B-B14F-4D97-AF65-F5344CB8AC3E}">
        <p14:creationId xmlns:p14="http://schemas.microsoft.com/office/powerpoint/2010/main" val="32228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animBg="1"/>
      <p:bldP spid="20"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p:txBody>
          <a:bodyPr/>
          <a:lstStyle/>
          <a:p>
            <a:pPr marL="571500" indent="-571500">
              <a:buFont typeface="Arial" panose="020B0604020202020204" pitchFamily="34" charset="0"/>
              <a:buChar char="•"/>
            </a:pPr>
            <a:r>
              <a:rPr lang="en-GB"/>
              <a:t>A </a:t>
            </a:r>
            <a:r>
              <a:rPr lang="en-GB" dirty="0"/>
              <a:t>construction of ADK that evolved with graduates’ experiences.</a:t>
            </a:r>
          </a:p>
          <a:p>
            <a:pPr marL="571500" indent="-571500">
              <a:buFont typeface="Arial" panose="020B0604020202020204" pitchFamily="34" charset="0"/>
              <a:buChar char="•"/>
            </a:pPr>
            <a:r>
              <a:rPr lang="en-GB" dirty="0"/>
              <a:t>Ideas with no “relevance” that were initially seen as something just put there by lecturers as a hurdle to graduation have become part of their own disciplinary construction and a knowledge base that they hold </a:t>
            </a:r>
            <a:r>
              <a:rPr lang="en-GB" i="1" dirty="0"/>
              <a:t>themselves</a:t>
            </a:r>
            <a:r>
              <a:rPr lang="en-GB" dirty="0"/>
              <a:t> accountable to.</a:t>
            </a:r>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Accountable Disciplinary Knowledge</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Extending the Concept</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5906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BD6D-3C93-2E45-B462-0C0BBB34B2B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66B3FC-64C3-F148-BD06-854D3976D96E}"/>
              </a:ext>
            </a:extLst>
          </p:cNvPr>
          <p:cNvSpPr>
            <a:spLocks noGrp="1"/>
          </p:cNvSpPr>
          <p:nvPr>
            <p:ph idx="1"/>
          </p:nvPr>
        </p:nvSpPr>
        <p:spPr>
          <a:xfrm>
            <a:off x="464023" y="3562080"/>
            <a:ext cx="8933977" cy="5222933"/>
          </a:xfrm>
        </p:spPr>
        <p:txBody>
          <a:bodyPr/>
          <a:lstStyle/>
          <a:p>
            <a:r>
              <a:rPr lang="en-GB" sz="3600" dirty="0"/>
              <a:t>“As I’ve become more experienced, I’ve started doing these conference talks … I’ve been using that as a mechanism to force myself to learn particular things really deeply, because I need to understand them better than my sketchy understanding of them when I go to teach them.”</a:t>
            </a:r>
          </a:p>
          <a:p>
            <a:r>
              <a:rPr lang="en-GB" sz="3600" dirty="0"/>
              <a:t>“This was going back to stuff that I remember doing at university, and maybe not connecting with first time round, and then suddenly connecting with it now that I’m older, or that I have more experience, or a different outlook.”</a:t>
            </a:r>
            <a:endParaRPr lang="en-US" sz="3600" dirty="0"/>
          </a:p>
        </p:txBody>
      </p:sp>
      <p:sp>
        <p:nvSpPr>
          <p:cNvPr id="4" name="Text Placeholder 3">
            <a:extLst>
              <a:ext uri="{FF2B5EF4-FFF2-40B4-BE49-F238E27FC236}">
                <a16:creationId xmlns:a16="http://schemas.microsoft.com/office/drawing/2014/main" id="{F5621A4F-60CB-8845-A31F-69B1EE1F4BCD}"/>
              </a:ext>
            </a:extLst>
          </p:cNvPr>
          <p:cNvSpPr>
            <a:spLocks noGrp="1"/>
          </p:cNvSpPr>
          <p:nvPr>
            <p:ph type="body" sz="quarter" idx="10"/>
          </p:nvPr>
        </p:nvSpPr>
        <p:spPr/>
        <p:txBody>
          <a:bodyPr/>
          <a:lstStyle/>
          <a:p>
            <a:r>
              <a:rPr lang="en-VN" dirty="0"/>
              <a:t>Accountable Disciplinary Knowledge</a:t>
            </a:r>
          </a:p>
        </p:txBody>
      </p:sp>
      <p:sp>
        <p:nvSpPr>
          <p:cNvPr id="5" name="Text Placeholder 4">
            <a:extLst>
              <a:ext uri="{FF2B5EF4-FFF2-40B4-BE49-F238E27FC236}">
                <a16:creationId xmlns:a16="http://schemas.microsoft.com/office/drawing/2014/main" id="{2337708F-E4CA-8840-95A4-EE53FF3E5A17}"/>
              </a:ext>
            </a:extLst>
          </p:cNvPr>
          <p:cNvSpPr>
            <a:spLocks noGrp="1"/>
          </p:cNvSpPr>
          <p:nvPr>
            <p:ph type="body" sz="quarter" idx="11"/>
          </p:nvPr>
        </p:nvSpPr>
        <p:spPr/>
        <p:txBody>
          <a:bodyPr/>
          <a:lstStyle/>
          <a:p>
            <a:r>
              <a:rPr lang="en-VN" dirty="0"/>
              <a:t>Extending the Concept</a:t>
            </a:r>
          </a:p>
        </p:txBody>
      </p:sp>
      <p:sp>
        <p:nvSpPr>
          <p:cNvPr id="6" name="Footer Placeholder 5">
            <a:extLst>
              <a:ext uri="{FF2B5EF4-FFF2-40B4-BE49-F238E27FC236}">
                <a16:creationId xmlns:a16="http://schemas.microsoft.com/office/drawing/2014/main" id="{A649367E-BC06-F444-B991-BD64A4E51A30}"/>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pic>
        <p:nvPicPr>
          <p:cNvPr id="7" name="Picture 6">
            <a:extLst>
              <a:ext uri="{FF2B5EF4-FFF2-40B4-BE49-F238E27FC236}">
                <a16:creationId xmlns:a16="http://schemas.microsoft.com/office/drawing/2014/main" id="{B80343CB-A58D-1B46-BC51-6FB3912F0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117" y="2744546"/>
            <a:ext cx="6858000" cy="6858000"/>
          </a:xfrm>
          <a:prstGeom prst="rect">
            <a:avLst/>
          </a:prstGeom>
        </p:spPr>
      </p:pic>
    </p:spTree>
    <p:extLst>
      <p:ext uri="{BB962C8B-B14F-4D97-AF65-F5344CB8AC3E}">
        <p14:creationId xmlns:p14="http://schemas.microsoft.com/office/powerpoint/2010/main" val="5952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6E54-27DD-624F-A3F1-61300937AADE}"/>
              </a:ext>
            </a:extLst>
          </p:cNvPr>
          <p:cNvSpPr>
            <a:spLocks noGrp="1"/>
          </p:cNvSpPr>
          <p:nvPr>
            <p:ph type="title"/>
          </p:nvPr>
        </p:nvSpPr>
        <p:spPr/>
        <p:txBody>
          <a:bodyPr/>
          <a:lstStyle/>
          <a:p>
            <a:pPr marL="0" indent="0">
              <a:buNone/>
            </a:pPr>
            <a:r>
              <a:rPr lang="en-VN" dirty="0"/>
              <a:t>Conclusions</a:t>
            </a:r>
          </a:p>
        </p:txBody>
      </p:sp>
      <p:sp>
        <p:nvSpPr>
          <p:cNvPr id="3" name="Text Placeholder 2">
            <a:extLst>
              <a:ext uri="{FF2B5EF4-FFF2-40B4-BE49-F238E27FC236}">
                <a16:creationId xmlns:a16="http://schemas.microsoft.com/office/drawing/2014/main" id="{CD75AB7E-8B9D-2141-94CB-7FA2800FB74A}"/>
              </a:ext>
            </a:extLst>
          </p:cNvPr>
          <p:cNvSpPr>
            <a:spLocks noGrp="1"/>
          </p:cNvSpPr>
          <p:nvPr>
            <p:ph type="body" idx="1"/>
          </p:nvPr>
        </p:nvSpPr>
        <p:spPr/>
        <p:txBody>
          <a:bodyPr/>
          <a:lstStyle/>
          <a:p>
            <a:endParaRPr lang="en-VN" dirty="0"/>
          </a:p>
        </p:txBody>
      </p:sp>
      <p:sp>
        <p:nvSpPr>
          <p:cNvPr id="4" name="Footer Placeholder 3">
            <a:extLst>
              <a:ext uri="{FF2B5EF4-FFF2-40B4-BE49-F238E27FC236}">
                <a16:creationId xmlns:a16="http://schemas.microsoft.com/office/drawing/2014/main" id="{9AC956E1-1BF9-BF41-8AAB-10E8A694E06F}"/>
              </a:ext>
            </a:extLst>
          </p:cNvPr>
          <p:cNvSpPr>
            <a:spLocks noGrp="1"/>
          </p:cNvSpPr>
          <p:nvPr>
            <p:ph type="ftr" sz="quarter" idx="10"/>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12139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5E84-B178-5545-916B-45981B5BB26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FBB3E0BA-9998-D141-8C91-0A652458EC76}"/>
              </a:ext>
            </a:extLst>
          </p:cNvPr>
          <p:cNvSpPr>
            <a:spLocks noGrp="1"/>
          </p:cNvSpPr>
          <p:nvPr>
            <p:ph idx="1"/>
          </p:nvPr>
        </p:nvSpPr>
        <p:spPr/>
        <p:txBody>
          <a:bodyPr/>
          <a:lstStyle/>
          <a:p>
            <a:pPr marL="571500" indent="-571500">
              <a:buFont typeface="Arial" panose="020B0604020202020204" pitchFamily="34" charset="0"/>
              <a:buChar char="•"/>
            </a:pPr>
            <a:r>
              <a:rPr lang="en-US" dirty="0"/>
              <a:t>Turning points illuminate graduates’ own conceptions of their education.</a:t>
            </a:r>
          </a:p>
          <a:p>
            <a:pPr marL="571500" indent="-571500">
              <a:buFont typeface="Arial" panose="020B0604020202020204" pitchFamily="34" charset="0"/>
              <a:buChar char="•"/>
            </a:pPr>
            <a:r>
              <a:rPr lang="en-US" dirty="0"/>
              <a:t>Accountable Disciplinary Knowledge is often exposed through tensions.</a:t>
            </a:r>
          </a:p>
          <a:p>
            <a:pPr marL="571500" indent="-571500">
              <a:buFont typeface="Arial" panose="020B0604020202020204" pitchFamily="34" charset="0"/>
              <a:buChar char="•"/>
            </a:pPr>
            <a:r>
              <a:rPr lang="en-US" dirty="0"/>
              <a:t>It is not limited to university, but also relevant to graduates in employment.</a:t>
            </a:r>
          </a:p>
          <a:p>
            <a:pPr marL="571500" indent="-571500">
              <a:buFont typeface="Arial" panose="020B0604020202020204" pitchFamily="34" charset="0"/>
              <a:buChar char="•"/>
            </a:pPr>
            <a:r>
              <a:rPr lang="en-US" dirty="0"/>
              <a:t>It is not just an external construct – as described by Stevens et al. – but also something that is internally constructed.</a:t>
            </a:r>
          </a:p>
        </p:txBody>
      </p:sp>
      <p:sp>
        <p:nvSpPr>
          <p:cNvPr id="4" name="Text Placeholder 3">
            <a:extLst>
              <a:ext uri="{FF2B5EF4-FFF2-40B4-BE49-F238E27FC236}">
                <a16:creationId xmlns:a16="http://schemas.microsoft.com/office/drawing/2014/main" id="{1A377E36-CC38-F44F-8AC3-F63084C32DFB}"/>
              </a:ext>
            </a:extLst>
          </p:cNvPr>
          <p:cNvSpPr>
            <a:spLocks noGrp="1"/>
          </p:cNvSpPr>
          <p:nvPr>
            <p:ph type="body" sz="quarter" idx="10"/>
          </p:nvPr>
        </p:nvSpPr>
        <p:spPr/>
        <p:txBody>
          <a:bodyPr/>
          <a:lstStyle/>
          <a:p>
            <a:r>
              <a:rPr lang="en-VN" dirty="0"/>
              <a:t>Conclusions</a:t>
            </a:r>
          </a:p>
        </p:txBody>
      </p:sp>
      <p:sp>
        <p:nvSpPr>
          <p:cNvPr id="5" name="Text Placeholder 4">
            <a:extLst>
              <a:ext uri="{FF2B5EF4-FFF2-40B4-BE49-F238E27FC236}">
                <a16:creationId xmlns:a16="http://schemas.microsoft.com/office/drawing/2014/main" id="{9A72F9B2-08A8-3241-8593-3BA40D758E17}"/>
              </a:ext>
            </a:extLst>
          </p:cNvPr>
          <p:cNvSpPr>
            <a:spLocks noGrp="1"/>
          </p:cNvSpPr>
          <p:nvPr>
            <p:ph type="body" sz="quarter" idx="11"/>
          </p:nvPr>
        </p:nvSpPr>
        <p:spPr/>
        <p:txBody>
          <a:bodyPr/>
          <a:lstStyle/>
          <a:p>
            <a:r>
              <a:rPr lang="en-VN" dirty="0"/>
              <a:t>A Quick Summary</a:t>
            </a:r>
          </a:p>
        </p:txBody>
      </p:sp>
      <p:sp>
        <p:nvSpPr>
          <p:cNvPr id="6" name="Footer Placeholder 5">
            <a:extLst>
              <a:ext uri="{FF2B5EF4-FFF2-40B4-BE49-F238E27FC236}">
                <a16:creationId xmlns:a16="http://schemas.microsoft.com/office/drawing/2014/main" id="{348D4935-6A79-3143-8065-1F0FED4A5E16}"/>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06325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99575E3-8505-9047-A8CC-A95D57ABA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562" y="6426208"/>
            <a:ext cx="1090656" cy="735367"/>
          </a:xfrm>
          <a:prstGeom prst="rect">
            <a:avLst/>
          </a:prstGeom>
        </p:spPr>
      </p:pic>
      <p:sp>
        <p:nvSpPr>
          <p:cNvPr id="2" name="Title 1">
            <a:extLst>
              <a:ext uri="{FF2B5EF4-FFF2-40B4-BE49-F238E27FC236}">
                <a16:creationId xmlns:a16="http://schemas.microsoft.com/office/drawing/2014/main" id="{A10A2879-A432-9C4C-9A0F-4A03B3C322BD}"/>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E0D64CA9-51D4-EC46-91F1-7376E7E9AE6A}"/>
              </a:ext>
            </a:extLst>
          </p:cNvPr>
          <p:cNvSpPr>
            <a:spLocks noGrp="1"/>
          </p:cNvSpPr>
          <p:nvPr>
            <p:ph type="body" sz="quarter" idx="10"/>
          </p:nvPr>
        </p:nvSpPr>
        <p:spPr/>
        <p:txBody>
          <a:bodyPr/>
          <a:lstStyle/>
          <a:p>
            <a:r>
              <a:rPr lang="en-VN" dirty="0"/>
              <a:t>Conclusions</a:t>
            </a:r>
          </a:p>
        </p:txBody>
      </p:sp>
      <p:sp>
        <p:nvSpPr>
          <p:cNvPr id="5" name="Text Placeholder 4">
            <a:extLst>
              <a:ext uri="{FF2B5EF4-FFF2-40B4-BE49-F238E27FC236}">
                <a16:creationId xmlns:a16="http://schemas.microsoft.com/office/drawing/2014/main" id="{0ABFF6D9-D2CD-6C43-B01F-00AC649A64AA}"/>
              </a:ext>
            </a:extLst>
          </p:cNvPr>
          <p:cNvSpPr>
            <a:spLocks noGrp="1"/>
          </p:cNvSpPr>
          <p:nvPr>
            <p:ph type="body" sz="quarter" idx="11"/>
          </p:nvPr>
        </p:nvSpPr>
        <p:spPr/>
        <p:txBody>
          <a:bodyPr/>
          <a:lstStyle/>
          <a:p>
            <a:r>
              <a:rPr lang="en-VN" dirty="0"/>
              <a:t>Future Work</a:t>
            </a:r>
          </a:p>
        </p:txBody>
      </p:sp>
      <p:sp>
        <p:nvSpPr>
          <p:cNvPr id="6" name="Footer Placeholder 5">
            <a:extLst>
              <a:ext uri="{FF2B5EF4-FFF2-40B4-BE49-F238E27FC236}">
                <a16:creationId xmlns:a16="http://schemas.microsoft.com/office/drawing/2014/main" id="{F2B047B7-3D42-4040-9C90-CE10AD669A1D}"/>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pic>
        <p:nvPicPr>
          <p:cNvPr id="15" name="Picture 14">
            <a:extLst>
              <a:ext uri="{FF2B5EF4-FFF2-40B4-BE49-F238E27FC236}">
                <a16:creationId xmlns:a16="http://schemas.microsoft.com/office/drawing/2014/main" id="{49A05145-A85D-3447-BCE3-8020866A3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562" y="3818809"/>
            <a:ext cx="1090656" cy="735367"/>
          </a:xfrm>
          <a:prstGeom prst="rect">
            <a:avLst/>
          </a:prstGeom>
        </p:spPr>
      </p:pic>
      <p:sp>
        <p:nvSpPr>
          <p:cNvPr id="16" name="TextBox 15">
            <a:extLst>
              <a:ext uri="{FF2B5EF4-FFF2-40B4-BE49-F238E27FC236}">
                <a16:creationId xmlns:a16="http://schemas.microsoft.com/office/drawing/2014/main" id="{DA5EAFF2-C2FE-774E-874B-AAEF3B834F93}"/>
              </a:ext>
            </a:extLst>
          </p:cNvPr>
          <p:cNvSpPr txBox="1"/>
          <p:nvPr/>
        </p:nvSpPr>
        <p:spPr>
          <a:xfrm>
            <a:off x="4432759" y="7028770"/>
            <a:ext cx="1282262" cy="584775"/>
          </a:xfrm>
          <a:prstGeom prst="rect">
            <a:avLst/>
          </a:prstGeom>
          <a:noFill/>
        </p:spPr>
        <p:txBody>
          <a:bodyPr wrap="square" rtlCol="0">
            <a:spAutoFit/>
          </a:bodyPr>
          <a:lstStyle/>
          <a:p>
            <a:pPr algn="ctr"/>
            <a:r>
              <a:rPr lang="en-US" sz="1600" dirty="0">
                <a:latin typeface="Garamond Premr Pro" panose="02020402060506020403" pitchFamily="18" charset="0"/>
              </a:rPr>
              <a:t>The Year in Industry</a:t>
            </a:r>
          </a:p>
        </p:txBody>
      </p:sp>
      <p:sp>
        <p:nvSpPr>
          <p:cNvPr id="17" name="TextBox 16">
            <a:extLst>
              <a:ext uri="{FF2B5EF4-FFF2-40B4-BE49-F238E27FC236}">
                <a16:creationId xmlns:a16="http://schemas.microsoft.com/office/drawing/2014/main" id="{F97DF912-EC6F-EB44-8F94-963A1D7FC13A}"/>
              </a:ext>
            </a:extLst>
          </p:cNvPr>
          <p:cNvSpPr txBox="1"/>
          <p:nvPr/>
        </p:nvSpPr>
        <p:spPr>
          <a:xfrm>
            <a:off x="4432759" y="4450094"/>
            <a:ext cx="1282262" cy="830997"/>
          </a:xfrm>
          <a:prstGeom prst="rect">
            <a:avLst/>
          </a:prstGeom>
          <a:noFill/>
        </p:spPr>
        <p:txBody>
          <a:bodyPr wrap="square" rtlCol="0">
            <a:spAutoFit/>
          </a:bodyPr>
          <a:lstStyle/>
          <a:p>
            <a:pPr algn="ctr"/>
            <a:r>
              <a:rPr lang="en-US" sz="1600" dirty="0">
                <a:latin typeface="Garamond Premr Pro" panose="02020402060506020403" pitchFamily="18" charset="0"/>
              </a:rPr>
              <a:t>Accountable Disciplinary Knowledge</a:t>
            </a:r>
          </a:p>
        </p:txBody>
      </p:sp>
      <p:cxnSp>
        <p:nvCxnSpPr>
          <p:cNvPr id="19" name="Straight Arrow Connector 18">
            <a:extLst>
              <a:ext uri="{FF2B5EF4-FFF2-40B4-BE49-F238E27FC236}">
                <a16:creationId xmlns:a16="http://schemas.microsoft.com/office/drawing/2014/main" id="{2012B281-0C34-F64F-A6ED-214C7404334F}"/>
              </a:ext>
            </a:extLst>
          </p:cNvPr>
          <p:cNvCxnSpPr/>
          <p:nvPr/>
        </p:nvCxnSpPr>
        <p:spPr bwMode="auto">
          <a:xfrm>
            <a:off x="2964346" y="5817998"/>
            <a:ext cx="6480000" cy="0"/>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16E7EB1A-305C-9E43-BA72-EBE921DCCAFB}"/>
              </a:ext>
            </a:extLst>
          </p:cNvPr>
          <p:cNvSpPr txBox="1"/>
          <p:nvPr/>
        </p:nvSpPr>
        <p:spPr>
          <a:xfrm>
            <a:off x="1945095" y="5428420"/>
            <a:ext cx="492443" cy="925193"/>
          </a:xfrm>
          <a:prstGeom prst="rect">
            <a:avLst/>
          </a:prstGeom>
          <a:noFill/>
        </p:spPr>
        <p:txBody>
          <a:bodyPr vert="vert270" wrap="square" rtlCol="0">
            <a:spAutoFit/>
          </a:bodyPr>
          <a:lstStyle/>
          <a:p>
            <a:pPr algn="ctr"/>
            <a:r>
              <a:rPr lang="en-US" sz="2000" dirty="0">
                <a:latin typeface="Garamond Premr Pro" panose="02020402060506020403" pitchFamily="18" charset="0"/>
              </a:rPr>
              <a:t>storied</a:t>
            </a:r>
          </a:p>
        </p:txBody>
      </p:sp>
      <p:cxnSp>
        <p:nvCxnSpPr>
          <p:cNvPr id="21" name="Straight Arrow Connector 20">
            <a:extLst>
              <a:ext uri="{FF2B5EF4-FFF2-40B4-BE49-F238E27FC236}">
                <a16:creationId xmlns:a16="http://schemas.microsoft.com/office/drawing/2014/main" id="{AE7D6C74-2774-0944-A091-B5376DAC0BA5}"/>
              </a:ext>
            </a:extLst>
          </p:cNvPr>
          <p:cNvCxnSpPr/>
          <p:nvPr/>
        </p:nvCxnSpPr>
        <p:spPr bwMode="auto">
          <a:xfrm>
            <a:off x="6147410" y="3160595"/>
            <a:ext cx="0" cy="5361459"/>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B64A8BB0-991A-1F4B-95BE-525EB3C7DAA5}"/>
              </a:ext>
            </a:extLst>
          </p:cNvPr>
          <p:cNvSpPr txBox="1"/>
          <p:nvPr/>
        </p:nvSpPr>
        <p:spPr>
          <a:xfrm>
            <a:off x="5391759" y="2711242"/>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within lives</a:t>
            </a:r>
          </a:p>
        </p:txBody>
      </p:sp>
      <p:sp>
        <p:nvSpPr>
          <p:cNvPr id="23" name="TextBox 22">
            <a:extLst>
              <a:ext uri="{FF2B5EF4-FFF2-40B4-BE49-F238E27FC236}">
                <a16:creationId xmlns:a16="http://schemas.microsoft.com/office/drawing/2014/main" id="{9413E54A-0232-EB4A-B63C-C33372679B8A}"/>
              </a:ext>
            </a:extLst>
          </p:cNvPr>
          <p:cNvSpPr txBox="1"/>
          <p:nvPr/>
        </p:nvSpPr>
        <p:spPr>
          <a:xfrm>
            <a:off x="5391759" y="8522054"/>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across lives</a:t>
            </a:r>
          </a:p>
        </p:txBody>
      </p:sp>
      <p:sp>
        <p:nvSpPr>
          <p:cNvPr id="24" name="TextBox 23">
            <a:extLst>
              <a:ext uri="{FF2B5EF4-FFF2-40B4-BE49-F238E27FC236}">
                <a16:creationId xmlns:a16="http://schemas.microsoft.com/office/drawing/2014/main" id="{9CEBE8E2-BC5D-4648-9773-FB3E1FB54883}"/>
              </a:ext>
            </a:extLst>
          </p:cNvPr>
          <p:cNvSpPr txBox="1"/>
          <p:nvPr/>
        </p:nvSpPr>
        <p:spPr>
          <a:xfrm>
            <a:off x="10151202" y="5056808"/>
            <a:ext cx="492443" cy="1509393"/>
          </a:xfrm>
          <a:prstGeom prst="rect">
            <a:avLst/>
          </a:prstGeom>
          <a:noFill/>
        </p:spPr>
        <p:txBody>
          <a:bodyPr vert="vert" wrap="square" rtlCol="0">
            <a:spAutoFit/>
          </a:bodyPr>
          <a:lstStyle/>
          <a:p>
            <a:pPr algn="ctr"/>
            <a:r>
              <a:rPr lang="en-US" sz="2000" dirty="0">
                <a:latin typeface="Garamond Premr Pro" panose="02020402060506020403" pitchFamily="18" charset="0"/>
              </a:rPr>
              <a:t>non-storied</a:t>
            </a:r>
          </a:p>
        </p:txBody>
      </p:sp>
      <p:pic>
        <p:nvPicPr>
          <p:cNvPr id="7" name="Picture 6">
            <a:extLst>
              <a:ext uri="{FF2B5EF4-FFF2-40B4-BE49-F238E27FC236}">
                <a16:creationId xmlns:a16="http://schemas.microsoft.com/office/drawing/2014/main" id="{BE5AA70B-D6A0-6448-96B8-DE4F9DE4F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596" y="4055773"/>
            <a:ext cx="788641" cy="788641"/>
          </a:xfrm>
          <a:prstGeom prst="rect">
            <a:avLst/>
          </a:prstGeom>
        </p:spPr>
      </p:pic>
      <p:pic>
        <p:nvPicPr>
          <p:cNvPr id="18" name="Picture 17">
            <a:extLst>
              <a:ext uri="{FF2B5EF4-FFF2-40B4-BE49-F238E27FC236}">
                <a16:creationId xmlns:a16="http://schemas.microsoft.com/office/drawing/2014/main" id="{3B286DAB-5F53-C647-83FB-4C4E432FC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596" y="6634449"/>
            <a:ext cx="788641" cy="788641"/>
          </a:xfrm>
          <a:prstGeom prst="rect">
            <a:avLst/>
          </a:prstGeom>
        </p:spPr>
      </p:pic>
    </p:spTree>
    <p:extLst>
      <p:ext uri="{BB962C8B-B14F-4D97-AF65-F5344CB8AC3E}">
        <p14:creationId xmlns:p14="http://schemas.microsoft.com/office/powerpoint/2010/main" val="158029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2" grpId="0"/>
      <p:bldP spid="23"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EB91-7FB5-094E-BDE8-BABAF7C547FD}"/>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5E973B28-BDAA-2F4B-9B48-0021DBEB1492}"/>
              </a:ext>
            </a:extLst>
          </p:cNvPr>
          <p:cNvSpPr>
            <a:spLocks noGrp="1"/>
          </p:cNvSpPr>
          <p:nvPr>
            <p:ph idx="1"/>
          </p:nvPr>
        </p:nvSpPr>
        <p:spPr/>
        <p:txBody>
          <a:bodyPr/>
          <a:lstStyle/>
          <a:p>
            <a:pPr marL="571500" indent="-571500">
              <a:buFont typeface="Arial" panose="020B0604020202020204" pitchFamily="34" charset="0"/>
              <a:buChar char="•"/>
            </a:pPr>
            <a:r>
              <a:rPr lang="en-GB" dirty="0"/>
              <a:t>Formal education almost always consists of the same material presented to all students in a class at the same time, without regard to their backgrounds or previous experiences.</a:t>
            </a:r>
          </a:p>
          <a:p>
            <a:pPr marL="571500" indent="-571500">
              <a:buFont typeface="Arial" panose="020B0604020202020204" pitchFamily="34" charset="0"/>
              <a:buChar char="•"/>
            </a:pPr>
            <a:r>
              <a:rPr lang="en-GB" dirty="0"/>
              <a:t>But for the student, what goes before (and comes after) learning is not dissoluble, a student cannot “un-have” an experience, or have a different schooling or a different preparation.</a:t>
            </a:r>
            <a:endParaRPr lang="en-US" dirty="0"/>
          </a:p>
        </p:txBody>
      </p:sp>
      <p:sp>
        <p:nvSpPr>
          <p:cNvPr id="4" name="Text Placeholder 3">
            <a:extLst>
              <a:ext uri="{FF2B5EF4-FFF2-40B4-BE49-F238E27FC236}">
                <a16:creationId xmlns:a16="http://schemas.microsoft.com/office/drawing/2014/main" id="{99CB62B4-5E31-FC45-8454-7A94D6393C06}"/>
              </a:ext>
            </a:extLst>
          </p:cNvPr>
          <p:cNvSpPr>
            <a:spLocks noGrp="1"/>
          </p:cNvSpPr>
          <p:nvPr>
            <p:ph type="body" sz="quarter" idx="10"/>
          </p:nvPr>
        </p:nvSpPr>
        <p:spPr/>
        <p:txBody>
          <a:bodyPr/>
          <a:lstStyle/>
          <a:p>
            <a:r>
              <a:rPr lang="en-VN" dirty="0"/>
              <a:t>Conclusions</a:t>
            </a:r>
          </a:p>
        </p:txBody>
      </p:sp>
      <p:sp>
        <p:nvSpPr>
          <p:cNvPr id="5" name="Text Placeholder 4">
            <a:extLst>
              <a:ext uri="{FF2B5EF4-FFF2-40B4-BE49-F238E27FC236}">
                <a16:creationId xmlns:a16="http://schemas.microsoft.com/office/drawing/2014/main" id="{2C77983A-6A4E-D04D-891D-04071331584A}"/>
              </a:ext>
            </a:extLst>
          </p:cNvPr>
          <p:cNvSpPr>
            <a:spLocks noGrp="1"/>
          </p:cNvSpPr>
          <p:nvPr>
            <p:ph type="body" sz="quarter" idx="11"/>
          </p:nvPr>
        </p:nvSpPr>
        <p:spPr/>
        <p:txBody>
          <a:bodyPr/>
          <a:lstStyle/>
          <a:p>
            <a:r>
              <a:rPr lang="en-VN" dirty="0"/>
              <a:t>Closing Thoughts</a:t>
            </a:r>
          </a:p>
        </p:txBody>
      </p:sp>
      <p:sp>
        <p:nvSpPr>
          <p:cNvPr id="6" name="Footer Placeholder 5">
            <a:extLst>
              <a:ext uri="{FF2B5EF4-FFF2-40B4-BE49-F238E27FC236}">
                <a16:creationId xmlns:a16="http://schemas.microsoft.com/office/drawing/2014/main" id="{CB0B9165-07BA-DD4A-8B5A-85F508FBE35D}"/>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421387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A32E-E0B6-844D-8EB9-8A860C709CD8}"/>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D69609E7-102C-9E46-BD9E-E941DA2B7704}"/>
              </a:ext>
            </a:extLst>
          </p:cNvPr>
          <p:cNvSpPr>
            <a:spLocks noGrp="1"/>
          </p:cNvSpPr>
          <p:nvPr>
            <p:ph idx="1"/>
          </p:nvPr>
        </p:nvSpPr>
        <p:spPr>
          <a:xfrm>
            <a:off x="464023" y="3562080"/>
            <a:ext cx="11956577" cy="5222933"/>
          </a:xfrm>
        </p:spPr>
        <p:txBody>
          <a:bodyPr/>
          <a:lstStyle/>
          <a:p>
            <a:pPr marL="571500" indent="-571500">
              <a:buFont typeface="Arial" panose="020B0604020202020204" pitchFamily="34" charset="0"/>
              <a:buChar char="•"/>
            </a:pPr>
            <a:r>
              <a:rPr lang="en-GB" dirty="0"/>
              <a:t>As Christie and colleagues write, “learning is not just about how students meet the requirements demanded of them at specific points in their academic career, but is embedded in the totality of their prior learning experiences.” (Christie et al. 2016, p.480)</a:t>
            </a:r>
          </a:p>
        </p:txBody>
      </p:sp>
      <p:sp>
        <p:nvSpPr>
          <p:cNvPr id="4" name="Text Placeholder 3">
            <a:extLst>
              <a:ext uri="{FF2B5EF4-FFF2-40B4-BE49-F238E27FC236}">
                <a16:creationId xmlns:a16="http://schemas.microsoft.com/office/drawing/2014/main" id="{3127382A-2993-754A-9905-76B033E0DFBA}"/>
              </a:ext>
            </a:extLst>
          </p:cNvPr>
          <p:cNvSpPr>
            <a:spLocks noGrp="1"/>
          </p:cNvSpPr>
          <p:nvPr>
            <p:ph type="body" sz="quarter" idx="10"/>
          </p:nvPr>
        </p:nvSpPr>
        <p:spPr/>
        <p:txBody>
          <a:bodyPr/>
          <a:lstStyle/>
          <a:p>
            <a:r>
              <a:rPr lang="en-VN" dirty="0"/>
              <a:t>Conclusions</a:t>
            </a:r>
          </a:p>
        </p:txBody>
      </p:sp>
      <p:sp>
        <p:nvSpPr>
          <p:cNvPr id="5" name="Text Placeholder 4">
            <a:extLst>
              <a:ext uri="{FF2B5EF4-FFF2-40B4-BE49-F238E27FC236}">
                <a16:creationId xmlns:a16="http://schemas.microsoft.com/office/drawing/2014/main" id="{240846D0-5506-7549-8861-263E5C3E2DD3}"/>
              </a:ext>
            </a:extLst>
          </p:cNvPr>
          <p:cNvSpPr>
            <a:spLocks noGrp="1"/>
          </p:cNvSpPr>
          <p:nvPr>
            <p:ph type="body" sz="quarter" idx="11"/>
          </p:nvPr>
        </p:nvSpPr>
        <p:spPr/>
        <p:txBody>
          <a:bodyPr/>
          <a:lstStyle/>
          <a:p>
            <a:r>
              <a:rPr lang="en-VN" dirty="0"/>
              <a:t>Closing Thoughts</a:t>
            </a:r>
          </a:p>
        </p:txBody>
      </p:sp>
      <p:sp>
        <p:nvSpPr>
          <p:cNvPr id="6" name="Footer Placeholder 5">
            <a:extLst>
              <a:ext uri="{FF2B5EF4-FFF2-40B4-BE49-F238E27FC236}">
                <a16:creationId xmlns:a16="http://schemas.microsoft.com/office/drawing/2014/main" id="{41E8C480-2CC9-F146-BE7C-3C121DE05BFE}"/>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6806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FBD34D-A2B3-A848-A36E-8835905ED39B}"/>
              </a:ext>
            </a:extLst>
          </p:cNvPr>
          <p:cNvSpPr>
            <a:spLocks noGrp="1"/>
          </p:cNvSpPr>
          <p:nvPr>
            <p:ph type="title"/>
          </p:nvPr>
        </p:nvSpPr>
        <p:spPr/>
        <p:txBody>
          <a:bodyPr/>
          <a:lstStyle/>
          <a:p>
            <a:endParaRPr lang="en-VN"/>
          </a:p>
        </p:txBody>
      </p:sp>
      <p:sp>
        <p:nvSpPr>
          <p:cNvPr id="8" name="Content Placeholder 7">
            <a:extLst>
              <a:ext uri="{FF2B5EF4-FFF2-40B4-BE49-F238E27FC236}">
                <a16:creationId xmlns:a16="http://schemas.microsoft.com/office/drawing/2014/main" id="{B9432DB3-B97A-BB4B-AEFC-14114366781F}"/>
              </a:ext>
            </a:extLst>
          </p:cNvPr>
          <p:cNvSpPr>
            <a:spLocks noGrp="1"/>
          </p:cNvSpPr>
          <p:nvPr>
            <p:ph idx="1"/>
          </p:nvPr>
        </p:nvSpPr>
        <p:spPr/>
        <p:txBody>
          <a:bodyPr/>
          <a:lstStyle/>
          <a:p>
            <a:pPr marL="571500" indent="-571500">
              <a:buFont typeface="Arial" panose="020B0604020202020204" pitchFamily="34" charset="0"/>
              <a:buChar char="•"/>
            </a:pPr>
            <a:r>
              <a:rPr lang="en-US" dirty="0"/>
              <a:t>Narrative as a method of enquiry is widely used across different disciplines (including psychology, sociology, and anthropology).</a:t>
            </a:r>
          </a:p>
          <a:p>
            <a:pPr marL="571500" indent="-571500">
              <a:buFont typeface="Arial" panose="020B0604020202020204" pitchFamily="34" charset="0"/>
              <a:buChar char="•"/>
            </a:pPr>
            <a:r>
              <a:rPr lang="en-US" dirty="0"/>
              <a:t>That means that there are a considerable number of constructions of what constitutes a “narrative”, of what analytic approach to take with them, and in how to use them in a research context.</a:t>
            </a:r>
          </a:p>
        </p:txBody>
      </p:sp>
      <p:sp>
        <p:nvSpPr>
          <p:cNvPr id="9" name="Text Placeholder 8">
            <a:extLst>
              <a:ext uri="{FF2B5EF4-FFF2-40B4-BE49-F238E27FC236}">
                <a16:creationId xmlns:a16="http://schemas.microsoft.com/office/drawing/2014/main" id="{F4B80786-B76E-504B-8B0A-E097E755A726}"/>
              </a:ext>
            </a:extLst>
          </p:cNvPr>
          <p:cNvSpPr>
            <a:spLocks noGrp="1"/>
          </p:cNvSpPr>
          <p:nvPr>
            <p:ph type="body" sz="quarter" idx="10"/>
          </p:nvPr>
        </p:nvSpPr>
        <p:spPr/>
        <p:txBody>
          <a:bodyPr/>
          <a:lstStyle/>
          <a:p>
            <a:r>
              <a:rPr lang="en-VN" dirty="0"/>
              <a:t>Narrative Methods</a:t>
            </a:r>
          </a:p>
        </p:txBody>
      </p:sp>
      <p:sp>
        <p:nvSpPr>
          <p:cNvPr id="10" name="Text Placeholder 9">
            <a:extLst>
              <a:ext uri="{FF2B5EF4-FFF2-40B4-BE49-F238E27FC236}">
                <a16:creationId xmlns:a16="http://schemas.microsoft.com/office/drawing/2014/main" id="{689A9824-7B0F-7647-AFB3-B67D69A9EC03}"/>
              </a:ext>
            </a:extLst>
          </p:cNvPr>
          <p:cNvSpPr>
            <a:spLocks noGrp="1"/>
          </p:cNvSpPr>
          <p:nvPr>
            <p:ph type="body" sz="quarter" idx="11"/>
          </p:nvPr>
        </p:nvSpPr>
        <p:spPr/>
        <p:txBody>
          <a:bodyPr/>
          <a:lstStyle/>
          <a:p>
            <a:r>
              <a:rPr lang="en-VN" dirty="0"/>
              <a:t>What is Narrative?</a:t>
            </a:r>
          </a:p>
        </p:txBody>
      </p:sp>
      <p:sp>
        <p:nvSpPr>
          <p:cNvPr id="4" name="Footer Placeholder 3">
            <a:extLst>
              <a:ext uri="{FF2B5EF4-FFF2-40B4-BE49-F238E27FC236}">
                <a16:creationId xmlns:a16="http://schemas.microsoft.com/office/drawing/2014/main" id="{494874B1-E600-3F41-B63B-58277E49737C}"/>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24261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8C39-8275-B341-AD0A-CB0C326D56E1}"/>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96495E7F-36F1-5843-9587-AA325403C2BF}"/>
              </a:ext>
            </a:extLst>
          </p:cNvPr>
          <p:cNvSpPr>
            <a:spLocks noGrp="1"/>
          </p:cNvSpPr>
          <p:nvPr>
            <p:ph idx="1"/>
          </p:nvPr>
        </p:nvSpPr>
        <p:spPr/>
        <p:txBody>
          <a:bodyPr/>
          <a:lstStyle/>
          <a:p>
            <a:pPr marL="342900" indent="-342900">
              <a:buClr>
                <a:srgbClr val="003882"/>
              </a:buClr>
              <a:buFont typeface="Arial" panose="020B0604020202020204" pitchFamily="34" charset="0"/>
              <a:buChar char="•"/>
            </a:pPr>
            <a:r>
              <a:rPr lang="en-GB" sz="2800" dirty="0"/>
              <a:t>Adler, J.M. and McAdams, D.P. (2007). Time, Culture, and Stories of the Self. </a:t>
            </a:r>
            <a:r>
              <a:rPr lang="en-GB" sz="2800" i="1" dirty="0"/>
              <a:t>Psychological Inquiry</a:t>
            </a:r>
            <a:r>
              <a:rPr lang="en-GB" sz="2800" dirty="0"/>
              <a:t> </a:t>
            </a:r>
            <a:r>
              <a:rPr lang="en-GB" sz="2800" b="1" dirty="0"/>
              <a:t>18</a:t>
            </a:r>
            <a:r>
              <a:rPr lang="en-GB" sz="2800" dirty="0"/>
              <a:t>:97–99.</a:t>
            </a:r>
          </a:p>
          <a:p>
            <a:pPr marL="342900" indent="-342900">
              <a:buClr>
                <a:srgbClr val="003882"/>
              </a:buClr>
              <a:buFont typeface="Arial" panose="020B0604020202020204" pitchFamily="34" charset="0"/>
              <a:buChar char="•"/>
            </a:pPr>
            <a:r>
              <a:rPr lang="en-US" sz="2800" dirty="0" err="1"/>
              <a:t>Begel</a:t>
            </a:r>
            <a:r>
              <a:rPr lang="en-US" sz="2800" dirty="0"/>
              <a:t>, A. and Simon, B. (2008). Novice Software Developers, All over Again. In: </a:t>
            </a:r>
            <a:r>
              <a:rPr lang="en-US" sz="2800" i="1" dirty="0"/>
              <a:t>Proceedings of the Fourth International Workshop on Computing Education Research</a:t>
            </a:r>
            <a:r>
              <a:rPr lang="en-US" sz="2800" dirty="0"/>
              <a:t>. New York, NY, USA: ACM, pp. 3–14.</a:t>
            </a:r>
            <a:endParaRPr lang="en-GB" sz="2800" dirty="0"/>
          </a:p>
          <a:p>
            <a:pPr marL="342900" indent="-342900">
              <a:buClr>
                <a:srgbClr val="003882"/>
              </a:buClr>
              <a:buFont typeface="Arial" panose="020B0604020202020204" pitchFamily="34" charset="0"/>
              <a:buChar char="•"/>
            </a:pPr>
            <a:r>
              <a:rPr lang="en-GB" sz="2800" dirty="0"/>
              <a:t>Bruner, J. (1986). </a:t>
            </a:r>
            <a:r>
              <a:rPr lang="en-GB" sz="2800" i="1" dirty="0"/>
              <a:t>Actual Minds, Possible Worlds</a:t>
            </a:r>
            <a:r>
              <a:rPr lang="en-GB" sz="2800" dirty="0"/>
              <a:t>. Vol. xi. Cambridge,  MA,  US: Harvard University Press.</a:t>
            </a:r>
          </a:p>
          <a:p>
            <a:pPr marL="342900" indent="-342900">
              <a:buClr>
                <a:srgbClr val="003882"/>
              </a:buClr>
              <a:buFont typeface="Arial" panose="020B0604020202020204" pitchFamily="34" charset="0"/>
              <a:buChar char="•"/>
            </a:pPr>
            <a:r>
              <a:rPr lang="en-GB" sz="2800" dirty="0"/>
              <a:t>Christie, H. </a:t>
            </a:r>
            <a:r>
              <a:rPr lang="en-GB" sz="2800" i="1" dirty="0"/>
              <a:t>et al.</a:t>
            </a:r>
            <a:r>
              <a:rPr lang="en-GB" sz="2800" dirty="0"/>
              <a:t> (2016). ‘It all just clicked’: a longitudinal perspective on transitions within university. </a:t>
            </a:r>
            <a:r>
              <a:rPr lang="en-GB" sz="2800" i="1" dirty="0"/>
              <a:t>Studies in Higher Education</a:t>
            </a:r>
            <a:r>
              <a:rPr lang="en-GB" sz="2800" dirty="0"/>
              <a:t> </a:t>
            </a:r>
            <a:r>
              <a:rPr lang="en-GB" sz="2800" b="1" dirty="0"/>
              <a:t>41</a:t>
            </a:r>
            <a:r>
              <a:rPr lang="en-GB" sz="2800" dirty="0"/>
              <a:t>:478–490.</a:t>
            </a:r>
          </a:p>
        </p:txBody>
      </p:sp>
      <p:sp>
        <p:nvSpPr>
          <p:cNvPr id="4" name="Text Placeholder 3">
            <a:extLst>
              <a:ext uri="{FF2B5EF4-FFF2-40B4-BE49-F238E27FC236}">
                <a16:creationId xmlns:a16="http://schemas.microsoft.com/office/drawing/2014/main" id="{598CC6F2-E6C4-5F4B-BCAE-4B36BEBF9B8A}"/>
              </a:ext>
            </a:extLst>
          </p:cNvPr>
          <p:cNvSpPr>
            <a:spLocks noGrp="1"/>
          </p:cNvSpPr>
          <p:nvPr>
            <p:ph type="body" sz="quarter" idx="10"/>
          </p:nvPr>
        </p:nvSpPr>
        <p:spPr/>
        <p:txBody>
          <a:bodyPr/>
          <a:lstStyle/>
          <a:p>
            <a:r>
              <a:rPr lang="en-VN" dirty="0"/>
              <a:t>References</a:t>
            </a:r>
          </a:p>
        </p:txBody>
      </p:sp>
      <p:sp>
        <p:nvSpPr>
          <p:cNvPr id="5" name="Text Placeholder 4">
            <a:extLst>
              <a:ext uri="{FF2B5EF4-FFF2-40B4-BE49-F238E27FC236}">
                <a16:creationId xmlns:a16="http://schemas.microsoft.com/office/drawing/2014/main" id="{7F0E6D8D-497B-2C44-9745-8C3ED6324D99}"/>
              </a:ext>
            </a:extLst>
          </p:cNvPr>
          <p:cNvSpPr>
            <a:spLocks noGrp="1"/>
          </p:cNvSpPr>
          <p:nvPr>
            <p:ph type="body" sz="quarter" idx="11"/>
          </p:nvPr>
        </p:nvSpPr>
        <p:spPr/>
        <p:txBody>
          <a:bodyPr/>
          <a:lstStyle/>
          <a:p>
            <a:endParaRPr lang="en-VN"/>
          </a:p>
        </p:txBody>
      </p:sp>
      <p:sp>
        <p:nvSpPr>
          <p:cNvPr id="6" name="Footer Placeholder 5">
            <a:extLst>
              <a:ext uri="{FF2B5EF4-FFF2-40B4-BE49-F238E27FC236}">
                <a16:creationId xmlns:a16="http://schemas.microsoft.com/office/drawing/2014/main" id="{E3595EB5-05B3-EE43-A7D1-A46B1E0351C9}"/>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12121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8C39-8275-B341-AD0A-CB0C326D56E1}"/>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96495E7F-36F1-5843-9587-AA325403C2BF}"/>
              </a:ext>
            </a:extLst>
          </p:cNvPr>
          <p:cNvSpPr>
            <a:spLocks noGrp="1"/>
          </p:cNvSpPr>
          <p:nvPr>
            <p:ph idx="1"/>
          </p:nvPr>
        </p:nvSpPr>
        <p:spPr/>
        <p:txBody>
          <a:bodyPr/>
          <a:lstStyle/>
          <a:p>
            <a:pPr marL="342900" indent="-342900">
              <a:buClr>
                <a:srgbClr val="003882"/>
              </a:buClr>
              <a:buFont typeface="Arial" panose="020B0604020202020204" pitchFamily="34" charset="0"/>
              <a:buChar char="•"/>
            </a:pPr>
            <a:r>
              <a:rPr lang="en-GB" sz="2800" dirty="0" err="1"/>
              <a:t>Deitrick</a:t>
            </a:r>
            <a:r>
              <a:rPr lang="en-GB" sz="2800" dirty="0"/>
              <a:t>, E. </a:t>
            </a:r>
            <a:r>
              <a:rPr lang="en-GB" sz="2800" i="1" dirty="0"/>
              <a:t>et al.</a:t>
            </a:r>
            <a:r>
              <a:rPr lang="en-GB" sz="2800" dirty="0"/>
              <a:t> (2015). Using Distributed Cognition Theory to </a:t>
            </a:r>
            <a:r>
              <a:rPr lang="en-GB" sz="2800" dirty="0" err="1"/>
              <a:t>Analyze</a:t>
            </a:r>
            <a:r>
              <a:rPr lang="en-GB" sz="2800" dirty="0"/>
              <a:t> Collaborative Computer Science Learning. In: </a:t>
            </a:r>
            <a:r>
              <a:rPr lang="en-GB" sz="2800" i="1" dirty="0"/>
              <a:t>Proceedings of the Eleventh Annual International Conference on International Computing Education Research</a:t>
            </a:r>
            <a:r>
              <a:rPr lang="en-GB" sz="2800" dirty="0"/>
              <a:t>. New York, NY, USA: ACM, pp. 51–60.</a:t>
            </a:r>
          </a:p>
          <a:p>
            <a:pPr marL="342900" indent="-342900">
              <a:buClr>
                <a:srgbClr val="003882"/>
              </a:buClr>
              <a:buFont typeface="Arial" panose="020B0604020202020204" pitchFamily="34" charset="0"/>
              <a:buChar char="•"/>
            </a:pPr>
            <a:r>
              <a:rPr lang="en-GB" sz="2800" dirty="0" err="1"/>
              <a:t>Enz</a:t>
            </a:r>
            <a:r>
              <a:rPr lang="en-GB" sz="2800" dirty="0"/>
              <a:t>, K.F. and </a:t>
            </a:r>
            <a:r>
              <a:rPr lang="en-GB" sz="2800" dirty="0" err="1"/>
              <a:t>Talarico</a:t>
            </a:r>
            <a:r>
              <a:rPr lang="en-GB" sz="2800" dirty="0"/>
              <a:t>, J.M. (2016). Forks in the Road: Memories of Turning Points and Transitions. </a:t>
            </a:r>
            <a:r>
              <a:rPr lang="en-GB" sz="2800" i="1" dirty="0"/>
              <a:t>Applied Cognitive Psychology</a:t>
            </a:r>
            <a:r>
              <a:rPr lang="en-GB" sz="2800" dirty="0"/>
              <a:t> </a:t>
            </a:r>
            <a:r>
              <a:rPr lang="en-GB" sz="2800" b="1" dirty="0"/>
              <a:t>30</a:t>
            </a:r>
            <a:r>
              <a:rPr lang="en-GB" sz="2800" dirty="0"/>
              <a:t>:188–195.</a:t>
            </a:r>
          </a:p>
          <a:p>
            <a:pPr marL="342900" indent="-342900">
              <a:buFont typeface="Arial" panose="020B0604020202020204" pitchFamily="34" charset="0"/>
              <a:buChar char="•"/>
            </a:pPr>
            <a:r>
              <a:rPr lang="en-GB" sz="2800" dirty="0" err="1"/>
              <a:t>Guzdial</a:t>
            </a:r>
            <a:r>
              <a:rPr lang="en-GB" sz="2800" dirty="0"/>
              <a:t>, M. and </a:t>
            </a:r>
            <a:r>
              <a:rPr lang="en-GB" sz="2800" dirty="0" err="1"/>
              <a:t>Tew</a:t>
            </a:r>
            <a:r>
              <a:rPr lang="en-GB" sz="2800" dirty="0"/>
              <a:t>, A.E. (2006). Imagineering Inauthentic Legitimate Peripheral Participation: An Instructional Design Approach for Motivating Computing Education. In: </a:t>
            </a:r>
            <a:r>
              <a:rPr lang="en-GB" sz="2800" i="1" dirty="0"/>
              <a:t>Proceedings of the Second International Workshop on Computing Education Research</a:t>
            </a:r>
            <a:r>
              <a:rPr lang="en-GB" sz="2800" dirty="0"/>
              <a:t>. New York, NY, USA: ACM, pp. 51–58.</a:t>
            </a:r>
          </a:p>
          <a:p>
            <a:pPr marL="342900" indent="-342900">
              <a:buClr>
                <a:srgbClr val="003882"/>
              </a:buClr>
              <a:buFont typeface="Arial" panose="020B0604020202020204" pitchFamily="34" charset="0"/>
              <a:buChar char="•"/>
            </a:pPr>
            <a:r>
              <a:rPr lang="en-GB" sz="2800" dirty="0" err="1"/>
              <a:t>Hewner</a:t>
            </a:r>
            <a:r>
              <a:rPr lang="en-GB" sz="2800" dirty="0"/>
              <a:t>, M. (2014). How CS Undergraduates Make Course Choices. In: </a:t>
            </a:r>
            <a:r>
              <a:rPr lang="en-GB" sz="2800" i="1" dirty="0"/>
              <a:t>Proceedings of the Tenth Annual Conference on International Computing Education Research</a:t>
            </a:r>
            <a:r>
              <a:rPr lang="en-GB" sz="2800" dirty="0"/>
              <a:t>. New York, NY, USA: ACM, pp. 115–122.</a:t>
            </a:r>
          </a:p>
        </p:txBody>
      </p:sp>
      <p:sp>
        <p:nvSpPr>
          <p:cNvPr id="4" name="Text Placeholder 3">
            <a:extLst>
              <a:ext uri="{FF2B5EF4-FFF2-40B4-BE49-F238E27FC236}">
                <a16:creationId xmlns:a16="http://schemas.microsoft.com/office/drawing/2014/main" id="{598CC6F2-E6C4-5F4B-BCAE-4B36BEBF9B8A}"/>
              </a:ext>
            </a:extLst>
          </p:cNvPr>
          <p:cNvSpPr>
            <a:spLocks noGrp="1"/>
          </p:cNvSpPr>
          <p:nvPr>
            <p:ph type="body" sz="quarter" idx="10"/>
          </p:nvPr>
        </p:nvSpPr>
        <p:spPr/>
        <p:txBody>
          <a:bodyPr/>
          <a:lstStyle/>
          <a:p>
            <a:r>
              <a:rPr lang="en-VN" dirty="0"/>
              <a:t>References</a:t>
            </a:r>
          </a:p>
        </p:txBody>
      </p:sp>
      <p:sp>
        <p:nvSpPr>
          <p:cNvPr id="5" name="Text Placeholder 4">
            <a:extLst>
              <a:ext uri="{FF2B5EF4-FFF2-40B4-BE49-F238E27FC236}">
                <a16:creationId xmlns:a16="http://schemas.microsoft.com/office/drawing/2014/main" id="{7F0E6D8D-497B-2C44-9745-8C3ED6324D99}"/>
              </a:ext>
            </a:extLst>
          </p:cNvPr>
          <p:cNvSpPr>
            <a:spLocks noGrp="1"/>
          </p:cNvSpPr>
          <p:nvPr>
            <p:ph type="body" sz="quarter" idx="11"/>
          </p:nvPr>
        </p:nvSpPr>
        <p:spPr/>
        <p:txBody>
          <a:bodyPr/>
          <a:lstStyle/>
          <a:p>
            <a:endParaRPr lang="en-VN"/>
          </a:p>
        </p:txBody>
      </p:sp>
      <p:sp>
        <p:nvSpPr>
          <p:cNvPr id="6" name="Footer Placeholder 5">
            <a:extLst>
              <a:ext uri="{FF2B5EF4-FFF2-40B4-BE49-F238E27FC236}">
                <a16:creationId xmlns:a16="http://schemas.microsoft.com/office/drawing/2014/main" id="{E3595EB5-05B3-EE43-A7D1-A46B1E0351C9}"/>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1015789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8C39-8275-B341-AD0A-CB0C326D56E1}"/>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96495E7F-36F1-5843-9587-AA325403C2BF}"/>
              </a:ext>
            </a:extLst>
          </p:cNvPr>
          <p:cNvSpPr>
            <a:spLocks noGrp="1"/>
          </p:cNvSpPr>
          <p:nvPr>
            <p:ph idx="1"/>
          </p:nvPr>
        </p:nvSpPr>
        <p:spPr/>
        <p:txBody>
          <a:bodyPr/>
          <a:lstStyle/>
          <a:p>
            <a:pPr marL="342900" indent="-342900">
              <a:buClr>
                <a:srgbClr val="003882"/>
              </a:buClr>
              <a:buFont typeface="Arial" panose="020B0604020202020204" pitchFamily="34" charset="0"/>
              <a:buChar char="•"/>
            </a:pPr>
            <a:r>
              <a:rPr lang="en-US" sz="2800" dirty="0" err="1"/>
              <a:t>Hewner</a:t>
            </a:r>
            <a:r>
              <a:rPr lang="en-US" sz="2800" dirty="0"/>
              <a:t>, M. and </a:t>
            </a:r>
            <a:r>
              <a:rPr lang="en-US" sz="2800" dirty="0" err="1"/>
              <a:t>Guzdial</a:t>
            </a:r>
            <a:r>
              <a:rPr lang="en-US" sz="2800" dirty="0"/>
              <a:t>, M. (2008). Attitudes About Computing in Postsecondary Graduates. In: </a:t>
            </a:r>
            <a:r>
              <a:rPr lang="en-US" sz="2800" i="1" dirty="0"/>
              <a:t>Proceedings of the Fourth International Workshop on Computing Education Research</a:t>
            </a:r>
            <a:r>
              <a:rPr lang="en-US" sz="2800" dirty="0"/>
              <a:t>. New York, NY, USA: ACM, pp. 71–78.</a:t>
            </a:r>
            <a:endParaRPr lang="en-GB" sz="2800" dirty="0"/>
          </a:p>
          <a:p>
            <a:pPr marL="342900" indent="-342900">
              <a:buClr>
                <a:srgbClr val="003882"/>
              </a:buClr>
              <a:buFont typeface="Arial" panose="020B0604020202020204" pitchFamily="34" charset="0"/>
              <a:buChar char="•"/>
            </a:pPr>
            <a:r>
              <a:rPr lang="en-GB" sz="2800" dirty="0"/>
              <a:t>Lewis, C.M. (2012). The Importance of Students’ Attention to Program State: A Case Study of Debugging </a:t>
            </a:r>
            <a:r>
              <a:rPr lang="en-GB" sz="2800" dirty="0" err="1"/>
              <a:t>Behavior</a:t>
            </a:r>
            <a:r>
              <a:rPr lang="en-GB" sz="2800" dirty="0"/>
              <a:t>. In: </a:t>
            </a:r>
            <a:r>
              <a:rPr lang="en-GB" sz="2800" i="1" dirty="0"/>
              <a:t>Proceedings of the Ninth Annual International Conference on International Computing Education Research</a:t>
            </a:r>
            <a:r>
              <a:rPr lang="en-GB" sz="2800" dirty="0"/>
              <a:t>. New York, NY, USA: ACM, pp. 127–134.</a:t>
            </a:r>
          </a:p>
          <a:p>
            <a:pPr marL="342900" indent="-342900">
              <a:buClr>
                <a:srgbClr val="003882"/>
              </a:buClr>
              <a:buFont typeface="Arial" panose="020B0604020202020204" pitchFamily="34" charset="0"/>
              <a:buChar char="•"/>
            </a:pPr>
            <a:r>
              <a:rPr lang="en-GB" sz="2800" dirty="0"/>
              <a:t>Lister, R. </a:t>
            </a:r>
            <a:r>
              <a:rPr lang="en-GB" sz="2800" i="1" dirty="0"/>
              <a:t>et al.</a:t>
            </a:r>
            <a:r>
              <a:rPr lang="en-GB" sz="2800" dirty="0"/>
              <a:t> (2004). A Multi-national Study of Reading and Tracing Skills in Novice Programmers. In: </a:t>
            </a:r>
            <a:r>
              <a:rPr lang="en-GB" sz="2800" i="1" dirty="0"/>
              <a:t>Working Group Reports from </a:t>
            </a:r>
            <a:r>
              <a:rPr lang="en-GB" sz="2800" i="1" dirty="0" err="1"/>
              <a:t>ITiCSE</a:t>
            </a:r>
            <a:r>
              <a:rPr lang="en-GB" sz="2800" i="1" dirty="0"/>
              <a:t> on Innovation and Technology in Computer Science Education</a:t>
            </a:r>
            <a:r>
              <a:rPr lang="en-GB" sz="2800" dirty="0"/>
              <a:t>. New York, NY, USA: ACM, pp. 119–150.</a:t>
            </a:r>
          </a:p>
          <a:p>
            <a:pPr marL="342900" indent="-342900">
              <a:buClr>
                <a:srgbClr val="003882"/>
              </a:buClr>
              <a:buFont typeface="Arial" panose="020B0604020202020204" pitchFamily="34" charset="0"/>
              <a:buChar char="•"/>
            </a:pPr>
            <a:r>
              <a:rPr lang="en-GB" sz="2800" dirty="0"/>
              <a:t>McAdams, D.P. (1995). What Do We Know When We Know a Person? </a:t>
            </a:r>
            <a:r>
              <a:rPr lang="en-GB" sz="2800" i="1" dirty="0"/>
              <a:t>Journal of Personality</a:t>
            </a:r>
            <a:r>
              <a:rPr lang="en-GB" sz="2800" dirty="0"/>
              <a:t> </a:t>
            </a:r>
            <a:r>
              <a:rPr lang="en-GB" sz="2800" b="1" dirty="0"/>
              <a:t>63</a:t>
            </a:r>
            <a:r>
              <a:rPr lang="en-GB" sz="2800" dirty="0"/>
              <a:t>:365–396.</a:t>
            </a:r>
          </a:p>
        </p:txBody>
      </p:sp>
      <p:sp>
        <p:nvSpPr>
          <p:cNvPr id="4" name="Text Placeholder 3">
            <a:extLst>
              <a:ext uri="{FF2B5EF4-FFF2-40B4-BE49-F238E27FC236}">
                <a16:creationId xmlns:a16="http://schemas.microsoft.com/office/drawing/2014/main" id="{598CC6F2-E6C4-5F4B-BCAE-4B36BEBF9B8A}"/>
              </a:ext>
            </a:extLst>
          </p:cNvPr>
          <p:cNvSpPr>
            <a:spLocks noGrp="1"/>
          </p:cNvSpPr>
          <p:nvPr>
            <p:ph type="body" sz="quarter" idx="10"/>
          </p:nvPr>
        </p:nvSpPr>
        <p:spPr/>
        <p:txBody>
          <a:bodyPr/>
          <a:lstStyle/>
          <a:p>
            <a:r>
              <a:rPr lang="en-VN" dirty="0"/>
              <a:t>References</a:t>
            </a:r>
          </a:p>
        </p:txBody>
      </p:sp>
      <p:sp>
        <p:nvSpPr>
          <p:cNvPr id="5" name="Text Placeholder 4">
            <a:extLst>
              <a:ext uri="{FF2B5EF4-FFF2-40B4-BE49-F238E27FC236}">
                <a16:creationId xmlns:a16="http://schemas.microsoft.com/office/drawing/2014/main" id="{7F0E6D8D-497B-2C44-9745-8C3ED6324D99}"/>
              </a:ext>
            </a:extLst>
          </p:cNvPr>
          <p:cNvSpPr>
            <a:spLocks noGrp="1"/>
          </p:cNvSpPr>
          <p:nvPr>
            <p:ph type="body" sz="quarter" idx="11"/>
          </p:nvPr>
        </p:nvSpPr>
        <p:spPr/>
        <p:txBody>
          <a:bodyPr/>
          <a:lstStyle/>
          <a:p>
            <a:endParaRPr lang="en-VN"/>
          </a:p>
        </p:txBody>
      </p:sp>
      <p:sp>
        <p:nvSpPr>
          <p:cNvPr id="6" name="Footer Placeholder 5">
            <a:extLst>
              <a:ext uri="{FF2B5EF4-FFF2-40B4-BE49-F238E27FC236}">
                <a16:creationId xmlns:a16="http://schemas.microsoft.com/office/drawing/2014/main" id="{E3595EB5-05B3-EE43-A7D1-A46B1E0351C9}"/>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2319909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8C39-8275-B341-AD0A-CB0C326D56E1}"/>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96495E7F-36F1-5843-9587-AA325403C2BF}"/>
              </a:ext>
            </a:extLst>
          </p:cNvPr>
          <p:cNvSpPr>
            <a:spLocks noGrp="1"/>
          </p:cNvSpPr>
          <p:nvPr>
            <p:ph idx="1"/>
          </p:nvPr>
        </p:nvSpPr>
        <p:spPr/>
        <p:txBody>
          <a:bodyPr/>
          <a:lstStyle/>
          <a:p>
            <a:pPr marL="342900" indent="-342900">
              <a:buFont typeface="Arial" panose="020B0604020202020204" pitchFamily="34" charset="0"/>
              <a:buChar char="•"/>
            </a:pPr>
            <a:r>
              <a:rPr lang="en-GB" sz="2800" dirty="0"/>
              <a:t>McAdams, D.P. (1997). The case for unity in the (post)modern self: A modest proposal. In: Ashmore, R. D. and </a:t>
            </a:r>
            <a:r>
              <a:rPr lang="en-GB" sz="2800" dirty="0" err="1"/>
              <a:t>Jussim</a:t>
            </a:r>
            <a:r>
              <a:rPr lang="en-GB" sz="2800" dirty="0"/>
              <a:t>, L. J. eds. </a:t>
            </a:r>
            <a:r>
              <a:rPr lang="en-GB" sz="2800" i="1" dirty="0"/>
              <a:t>Self and Identity: Fundamental Issues</a:t>
            </a:r>
            <a:r>
              <a:rPr lang="en-GB" sz="2800" dirty="0"/>
              <a:t>. New York, NY, US: Oxford University Press, pp. 46–78.</a:t>
            </a:r>
          </a:p>
          <a:p>
            <a:pPr marL="342900" indent="-342900">
              <a:buClr>
                <a:srgbClr val="003882"/>
              </a:buClr>
              <a:buFont typeface="Arial" panose="020B0604020202020204" pitchFamily="34" charset="0"/>
              <a:buChar char="•"/>
            </a:pPr>
            <a:r>
              <a:rPr lang="en-GB" sz="2800" dirty="0"/>
              <a:t>McCartney, R. and Sanders, K. (2015). School/Work: Development of Computing Students’ Professional Identity at University. In: </a:t>
            </a:r>
            <a:r>
              <a:rPr lang="en-GB" sz="2800" i="1" dirty="0"/>
              <a:t>Proceedings of the Eleventh Annual International Conference on International Computing Education Research</a:t>
            </a:r>
            <a:r>
              <a:rPr lang="en-GB" sz="2800" dirty="0"/>
              <a:t>. New York, NY, USA: ACM, pp. 151–159.</a:t>
            </a:r>
            <a:endParaRPr lang="en-US" sz="2800" dirty="0"/>
          </a:p>
          <a:p>
            <a:pPr marL="342900" indent="-342900">
              <a:buFont typeface="Arial" panose="020B0604020202020204" pitchFamily="34" charset="0"/>
              <a:buChar char="•"/>
            </a:pPr>
            <a:r>
              <a:rPr lang="en-US" sz="2800" dirty="0"/>
              <a:t>Stevens, R. </a:t>
            </a:r>
            <a:r>
              <a:rPr lang="en-US" sz="2800" i="1" dirty="0"/>
              <a:t>et al.</a:t>
            </a:r>
            <a:r>
              <a:rPr lang="en-US" sz="2800" dirty="0"/>
              <a:t> (2008). Becoming an Engineer: Toward a Three Dimensional View of Engineering Learning. </a:t>
            </a:r>
            <a:r>
              <a:rPr lang="en-US" sz="2800" i="1" dirty="0"/>
              <a:t>Journal of Engineering Education</a:t>
            </a:r>
            <a:r>
              <a:rPr lang="en-US" sz="2800" dirty="0"/>
              <a:t> </a:t>
            </a:r>
            <a:r>
              <a:rPr lang="en-US" sz="2800" b="1" dirty="0"/>
              <a:t>97</a:t>
            </a:r>
            <a:r>
              <a:rPr lang="en-US" sz="2800" dirty="0"/>
              <a:t>:355–368.</a:t>
            </a:r>
          </a:p>
          <a:p>
            <a:pPr marL="342900" indent="-342900">
              <a:buFont typeface="Arial" panose="020B0604020202020204" pitchFamily="34" charset="0"/>
              <a:buChar char="•"/>
            </a:pPr>
            <a:r>
              <a:rPr lang="en-US" sz="2800" dirty="0" err="1"/>
              <a:t>Ulriksen</a:t>
            </a:r>
            <a:r>
              <a:rPr lang="en-US" sz="2800" dirty="0"/>
              <a:t>, L., </a:t>
            </a:r>
            <a:r>
              <a:rPr lang="en-US" sz="2800" dirty="0" err="1"/>
              <a:t>Holmegaard</a:t>
            </a:r>
            <a:r>
              <a:rPr lang="en-US" sz="2800" dirty="0"/>
              <a:t>, H.T. and Madsen, L.M. (2013). Weaving a Bridge of Sense: Students’ Narrative Constructions as a Lens for Understanding Students’ Coping with the Gap between Expectancies and Experiences When Entering Higher Education. </a:t>
            </a:r>
            <a:r>
              <a:rPr lang="en-US" sz="2800" i="1" dirty="0"/>
              <a:t>European Educational Research Journal</a:t>
            </a:r>
            <a:r>
              <a:rPr lang="en-US" sz="2800" dirty="0"/>
              <a:t> </a:t>
            </a:r>
            <a:r>
              <a:rPr lang="en-US" sz="2800" b="1" dirty="0"/>
              <a:t>12</a:t>
            </a:r>
            <a:r>
              <a:rPr lang="en-US" sz="2800" dirty="0"/>
              <a:t>:310–319.</a:t>
            </a:r>
          </a:p>
          <a:p>
            <a:pPr marL="342900" indent="-342900">
              <a:buFont typeface="Arial" panose="020B0604020202020204" pitchFamily="34" charset="0"/>
              <a:buChar char="•"/>
            </a:pPr>
            <a:endParaRPr lang="en-US" sz="2800" dirty="0"/>
          </a:p>
        </p:txBody>
      </p:sp>
      <p:sp>
        <p:nvSpPr>
          <p:cNvPr id="4" name="Text Placeholder 3">
            <a:extLst>
              <a:ext uri="{FF2B5EF4-FFF2-40B4-BE49-F238E27FC236}">
                <a16:creationId xmlns:a16="http://schemas.microsoft.com/office/drawing/2014/main" id="{598CC6F2-E6C4-5F4B-BCAE-4B36BEBF9B8A}"/>
              </a:ext>
            </a:extLst>
          </p:cNvPr>
          <p:cNvSpPr>
            <a:spLocks noGrp="1"/>
          </p:cNvSpPr>
          <p:nvPr>
            <p:ph type="body" sz="quarter" idx="10"/>
          </p:nvPr>
        </p:nvSpPr>
        <p:spPr/>
        <p:txBody>
          <a:bodyPr/>
          <a:lstStyle/>
          <a:p>
            <a:r>
              <a:rPr lang="en-VN" dirty="0"/>
              <a:t>References</a:t>
            </a:r>
          </a:p>
        </p:txBody>
      </p:sp>
      <p:sp>
        <p:nvSpPr>
          <p:cNvPr id="5" name="Text Placeholder 4">
            <a:extLst>
              <a:ext uri="{FF2B5EF4-FFF2-40B4-BE49-F238E27FC236}">
                <a16:creationId xmlns:a16="http://schemas.microsoft.com/office/drawing/2014/main" id="{7F0E6D8D-497B-2C44-9745-8C3ED6324D99}"/>
              </a:ext>
            </a:extLst>
          </p:cNvPr>
          <p:cNvSpPr>
            <a:spLocks noGrp="1"/>
          </p:cNvSpPr>
          <p:nvPr>
            <p:ph type="body" sz="quarter" idx="11"/>
          </p:nvPr>
        </p:nvSpPr>
        <p:spPr/>
        <p:txBody>
          <a:bodyPr/>
          <a:lstStyle/>
          <a:p>
            <a:endParaRPr lang="en-VN"/>
          </a:p>
        </p:txBody>
      </p:sp>
      <p:sp>
        <p:nvSpPr>
          <p:cNvPr id="6" name="Footer Placeholder 5">
            <a:extLst>
              <a:ext uri="{FF2B5EF4-FFF2-40B4-BE49-F238E27FC236}">
                <a16:creationId xmlns:a16="http://schemas.microsoft.com/office/drawing/2014/main" id="{E3595EB5-05B3-EE43-A7D1-A46B1E0351C9}"/>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447624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C95A-8CD9-47BC-A785-1AD78455E370}"/>
              </a:ext>
            </a:extLst>
          </p:cNvPr>
          <p:cNvSpPr>
            <a:spLocks noGrp="1"/>
          </p:cNvSpPr>
          <p:nvPr>
            <p:ph type="ctrTitle"/>
          </p:nvPr>
        </p:nvSpPr>
        <p:spPr>
          <a:xfrm>
            <a:off x="598552" y="8186738"/>
            <a:ext cx="9836366" cy="1215771"/>
          </a:xfrm>
        </p:spPr>
        <p:txBody>
          <a:bodyPr>
            <a:noAutofit/>
          </a:bodyPr>
          <a:lstStyle/>
          <a:p>
            <a:r>
              <a:rPr lang="en-US" sz="3600" b="1" dirty="0"/>
              <a:t>The Stories They Tell</a:t>
            </a:r>
            <a:br>
              <a:rPr lang="en-US" sz="3600" b="1" dirty="0"/>
            </a:br>
            <a:r>
              <a:rPr lang="en-US" sz="3600" dirty="0"/>
              <a:t>What We Can Learn from University Graduates</a:t>
            </a:r>
          </a:p>
        </p:txBody>
      </p:sp>
      <p:sp>
        <p:nvSpPr>
          <p:cNvPr id="6" name="Date Placeholder 2">
            <a:extLst>
              <a:ext uri="{FF2B5EF4-FFF2-40B4-BE49-F238E27FC236}">
                <a16:creationId xmlns:a16="http://schemas.microsoft.com/office/drawing/2014/main" id="{3AB8F174-A887-F74D-80B1-270B2670EBCF}"/>
              </a:ext>
            </a:extLst>
          </p:cNvPr>
          <p:cNvSpPr>
            <a:spLocks noGrp="1"/>
          </p:cNvSpPr>
          <p:nvPr>
            <p:ph type="dt" sz="half" idx="10"/>
          </p:nvPr>
        </p:nvSpPr>
        <p:spPr>
          <a:xfrm>
            <a:off x="10434918" y="8749553"/>
            <a:ext cx="2129176" cy="652955"/>
          </a:xfrm>
        </p:spPr>
        <p:txBody>
          <a:bodyPr/>
          <a:lstStyle/>
          <a:p>
            <a:pPr marL="12700" defTabSz="914400">
              <a:spcBef>
                <a:spcPts val="100"/>
              </a:spcBef>
            </a:pPr>
            <a:r>
              <a:rPr lang="en-US" sz="2000" b="1" dirty="0"/>
              <a:t>Sebastian </a:t>
            </a:r>
            <a:r>
              <a:rPr lang="en-US" sz="2000" b="1" dirty="0" err="1"/>
              <a:t>Dziallas</a:t>
            </a:r>
            <a:endParaRPr lang="en-US" sz="2000" b="1" dirty="0"/>
          </a:p>
          <a:p>
            <a:pPr marL="12700" defTabSz="914400">
              <a:spcBef>
                <a:spcPts val="100"/>
              </a:spcBef>
            </a:pPr>
            <a:r>
              <a:rPr lang="en-US" sz="2000" dirty="0"/>
              <a:t>June 9, 2020</a:t>
            </a:r>
          </a:p>
        </p:txBody>
      </p:sp>
    </p:spTree>
    <p:extLst>
      <p:ext uri="{BB962C8B-B14F-4D97-AF65-F5344CB8AC3E}">
        <p14:creationId xmlns:p14="http://schemas.microsoft.com/office/powerpoint/2010/main" val="169495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FBD34D-A2B3-A848-A36E-8835905ED39B}"/>
              </a:ext>
            </a:extLst>
          </p:cNvPr>
          <p:cNvSpPr>
            <a:spLocks noGrp="1"/>
          </p:cNvSpPr>
          <p:nvPr>
            <p:ph type="title"/>
          </p:nvPr>
        </p:nvSpPr>
        <p:spPr/>
        <p:txBody>
          <a:bodyPr/>
          <a:lstStyle/>
          <a:p>
            <a:endParaRPr lang="en-VN"/>
          </a:p>
        </p:txBody>
      </p:sp>
      <p:sp>
        <p:nvSpPr>
          <p:cNvPr id="8" name="Content Placeholder 7">
            <a:extLst>
              <a:ext uri="{FF2B5EF4-FFF2-40B4-BE49-F238E27FC236}">
                <a16:creationId xmlns:a16="http://schemas.microsoft.com/office/drawing/2014/main" id="{B9432DB3-B97A-BB4B-AEFC-14114366781F}"/>
              </a:ext>
            </a:extLst>
          </p:cNvPr>
          <p:cNvSpPr>
            <a:spLocks noGrp="1"/>
          </p:cNvSpPr>
          <p:nvPr>
            <p:ph idx="1"/>
          </p:nvPr>
        </p:nvSpPr>
        <p:spPr/>
        <p:txBody>
          <a:bodyPr/>
          <a:lstStyle/>
          <a:p>
            <a:pPr marL="571500" indent="-571500">
              <a:buFont typeface="Arial" panose="020B0604020202020204" pitchFamily="34" charset="0"/>
              <a:buChar char="•"/>
            </a:pPr>
            <a:r>
              <a:rPr lang="en-US" dirty="0"/>
              <a:t>While often used synonymously, stories and narratives are different.</a:t>
            </a:r>
          </a:p>
          <a:p>
            <a:pPr marL="571500" indent="-571500">
              <a:buFont typeface="Arial" panose="020B0604020202020204" pitchFamily="34" charset="0"/>
              <a:buChar char="•"/>
            </a:pPr>
            <a:r>
              <a:rPr lang="en-US" dirty="0"/>
              <a:t>Narratives are sequential (most often chronological) accounts concerned with “</a:t>
            </a:r>
            <a:r>
              <a:rPr lang="en-GB" dirty="0"/>
              <a:t>human or human-like intention and action”. (Bruner, 1986)</a:t>
            </a:r>
            <a:endParaRPr lang="en-US" dirty="0"/>
          </a:p>
          <a:p>
            <a:pPr marL="571500" indent="-571500">
              <a:buFont typeface="Arial" panose="020B0604020202020204" pitchFamily="34" charset="0"/>
              <a:buChar char="•"/>
            </a:pPr>
            <a:r>
              <a:rPr lang="en-US" dirty="0"/>
              <a:t>Stories are specific forms of narrative. Their major events form a </a:t>
            </a:r>
            <a:r>
              <a:rPr lang="en-US" i="1" dirty="0"/>
              <a:t>plot</a:t>
            </a:r>
            <a:r>
              <a:rPr lang="en-US" dirty="0"/>
              <a:t> and they generally have </a:t>
            </a:r>
            <a:r>
              <a:rPr lang="en-US" i="1" dirty="0"/>
              <a:t>setting </a:t>
            </a:r>
            <a:r>
              <a:rPr lang="en-US" dirty="0"/>
              <a:t>and </a:t>
            </a:r>
            <a:r>
              <a:rPr lang="en-US" i="1" dirty="0"/>
              <a:t>characters</a:t>
            </a:r>
            <a:r>
              <a:rPr lang="en-US" dirty="0"/>
              <a:t>, as well as a </a:t>
            </a:r>
            <a:r>
              <a:rPr lang="en-US" i="1" dirty="0"/>
              <a:t>narrative arc </a:t>
            </a:r>
            <a:r>
              <a:rPr lang="en-US" dirty="0"/>
              <a:t>with a beginning, middle, and ending. </a:t>
            </a:r>
          </a:p>
        </p:txBody>
      </p:sp>
      <p:sp>
        <p:nvSpPr>
          <p:cNvPr id="9" name="Text Placeholder 8">
            <a:extLst>
              <a:ext uri="{FF2B5EF4-FFF2-40B4-BE49-F238E27FC236}">
                <a16:creationId xmlns:a16="http://schemas.microsoft.com/office/drawing/2014/main" id="{F4B80786-B76E-504B-8B0A-E097E755A726}"/>
              </a:ext>
            </a:extLst>
          </p:cNvPr>
          <p:cNvSpPr>
            <a:spLocks noGrp="1"/>
          </p:cNvSpPr>
          <p:nvPr>
            <p:ph type="body" sz="quarter" idx="10"/>
          </p:nvPr>
        </p:nvSpPr>
        <p:spPr/>
        <p:txBody>
          <a:bodyPr/>
          <a:lstStyle/>
          <a:p>
            <a:r>
              <a:rPr lang="en-VN" dirty="0"/>
              <a:t>Narrative Methods</a:t>
            </a:r>
          </a:p>
        </p:txBody>
      </p:sp>
      <p:sp>
        <p:nvSpPr>
          <p:cNvPr id="10" name="Text Placeholder 9">
            <a:extLst>
              <a:ext uri="{FF2B5EF4-FFF2-40B4-BE49-F238E27FC236}">
                <a16:creationId xmlns:a16="http://schemas.microsoft.com/office/drawing/2014/main" id="{689A9824-7B0F-7647-AFB3-B67D69A9EC03}"/>
              </a:ext>
            </a:extLst>
          </p:cNvPr>
          <p:cNvSpPr>
            <a:spLocks noGrp="1"/>
          </p:cNvSpPr>
          <p:nvPr>
            <p:ph type="body" sz="quarter" idx="11"/>
          </p:nvPr>
        </p:nvSpPr>
        <p:spPr/>
        <p:txBody>
          <a:bodyPr/>
          <a:lstStyle/>
          <a:p>
            <a:r>
              <a:rPr lang="en-VN" dirty="0"/>
              <a:t>Narrative &amp; Stories</a:t>
            </a:r>
          </a:p>
        </p:txBody>
      </p:sp>
      <p:sp>
        <p:nvSpPr>
          <p:cNvPr id="4" name="Footer Placeholder 3">
            <a:extLst>
              <a:ext uri="{FF2B5EF4-FFF2-40B4-BE49-F238E27FC236}">
                <a16:creationId xmlns:a16="http://schemas.microsoft.com/office/drawing/2014/main" id="{494874B1-E600-3F41-B63B-58277E49737C}"/>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76010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FBD34D-A2B3-A848-A36E-8835905ED39B}"/>
              </a:ext>
            </a:extLst>
          </p:cNvPr>
          <p:cNvSpPr>
            <a:spLocks noGrp="1"/>
          </p:cNvSpPr>
          <p:nvPr>
            <p:ph type="title"/>
          </p:nvPr>
        </p:nvSpPr>
        <p:spPr/>
        <p:txBody>
          <a:bodyPr/>
          <a:lstStyle/>
          <a:p>
            <a:endParaRPr lang="en-VN"/>
          </a:p>
        </p:txBody>
      </p:sp>
      <p:sp>
        <p:nvSpPr>
          <p:cNvPr id="8" name="Content Placeholder 7">
            <a:extLst>
              <a:ext uri="{FF2B5EF4-FFF2-40B4-BE49-F238E27FC236}">
                <a16:creationId xmlns:a16="http://schemas.microsoft.com/office/drawing/2014/main" id="{B9432DB3-B97A-BB4B-AEFC-14114366781F}"/>
              </a:ext>
            </a:extLst>
          </p:cNvPr>
          <p:cNvSpPr>
            <a:spLocks noGrp="1"/>
          </p:cNvSpPr>
          <p:nvPr>
            <p:ph idx="1"/>
          </p:nvPr>
        </p:nvSpPr>
        <p:spPr/>
        <p:txBody>
          <a:bodyPr/>
          <a:lstStyle/>
          <a:p>
            <a:pPr marL="571500" indent="-571500">
              <a:buFont typeface="Arial" panose="020B0604020202020204" pitchFamily="34" charset="0"/>
              <a:buChar char="•"/>
            </a:pPr>
            <a:r>
              <a:rPr lang="en-US" dirty="0"/>
              <a:t>Certain forms of narrative, whilst chronologically arranged, do not or cannot draw on elements of story in their construction.</a:t>
            </a:r>
          </a:p>
          <a:p>
            <a:pPr marL="571500" indent="-571500">
              <a:buFont typeface="Arial" panose="020B0604020202020204" pitchFamily="34" charset="0"/>
              <a:buChar char="•"/>
            </a:pPr>
            <a:r>
              <a:rPr lang="en-US" dirty="0"/>
              <a:t>For example, when writing a diary, the author cannot know what is going to happen next, cannot give additional significance to an event than it has at the time it occurs, and so cannot place events in a dramatic arc.</a:t>
            </a:r>
          </a:p>
          <a:p>
            <a:pPr marL="571500" indent="-571500">
              <a:buFont typeface="Arial" panose="020B0604020202020204" pitchFamily="34" charset="0"/>
              <a:buChar char="•"/>
            </a:pPr>
            <a:r>
              <a:rPr lang="en-US" dirty="0"/>
              <a:t>Such narratives are </a:t>
            </a:r>
            <a:r>
              <a:rPr lang="en-US" i="1" dirty="0"/>
              <a:t>non-storied</a:t>
            </a:r>
            <a:r>
              <a:rPr lang="en-US" dirty="0"/>
              <a:t>.</a:t>
            </a:r>
          </a:p>
        </p:txBody>
      </p:sp>
      <p:sp>
        <p:nvSpPr>
          <p:cNvPr id="9" name="Text Placeholder 8">
            <a:extLst>
              <a:ext uri="{FF2B5EF4-FFF2-40B4-BE49-F238E27FC236}">
                <a16:creationId xmlns:a16="http://schemas.microsoft.com/office/drawing/2014/main" id="{F4B80786-B76E-504B-8B0A-E097E755A726}"/>
              </a:ext>
            </a:extLst>
          </p:cNvPr>
          <p:cNvSpPr>
            <a:spLocks noGrp="1"/>
          </p:cNvSpPr>
          <p:nvPr>
            <p:ph type="body" sz="quarter" idx="10"/>
          </p:nvPr>
        </p:nvSpPr>
        <p:spPr/>
        <p:txBody>
          <a:bodyPr/>
          <a:lstStyle/>
          <a:p>
            <a:r>
              <a:rPr lang="en-VN" dirty="0"/>
              <a:t>Narrative Methods</a:t>
            </a:r>
          </a:p>
        </p:txBody>
      </p:sp>
      <p:sp>
        <p:nvSpPr>
          <p:cNvPr id="10" name="Text Placeholder 9">
            <a:extLst>
              <a:ext uri="{FF2B5EF4-FFF2-40B4-BE49-F238E27FC236}">
                <a16:creationId xmlns:a16="http://schemas.microsoft.com/office/drawing/2014/main" id="{689A9824-7B0F-7647-AFB3-B67D69A9EC03}"/>
              </a:ext>
            </a:extLst>
          </p:cNvPr>
          <p:cNvSpPr>
            <a:spLocks noGrp="1"/>
          </p:cNvSpPr>
          <p:nvPr>
            <p:ph type="body" sz="quarter" idx="11"/>
          </p:nvPr>
        </p:nvSpPr>
        <p:spPr/>
        <p:txBody>
          <a:bodyPr/>
          <a:lstStyle/>
          <a:p>
            <a:r>
              <a:rPr lang="en-VN" dirty="0"/>
              <a:t>Non-Storied Narratives</a:t>
            </a:r>
          </a:p>
        </p:txBody>
      </p:sp>
      <p:sp>
        <p:nvSpPr>
          <p:cNvPr id="4" name="Footer Placeholder 3">
            <a:extLst>
              <a:ext uri="{FF2B5EF4-FFF2-40B4-BE49-F238E27FC236}">
                <a16:creationId xmlns:a16="http://schemas.microsoft.com/office/drawing/2014/main" id="{494874B1-E600-3F41-B63B-58277E49737C}"/>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spTree>
    <p:extLst>
      <p:ext uri="{BB962C8B-B14F-4D97-AF65-F5344CB8AC3E}">
        <p14:creationId xmlns:p14="http://schemas.microsoft.com/office/powerpoint/2010/main" val="321618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36FC-A1FC-DA4C-AFE7-EC3F000ED034}"/>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8AB69822-C5E2-A44D-A43C-0A38F60F3185}"/>
              </a:ext>
            </a:extLst>
          </p:cNvPr>
          <p:cNvSpPr>
            <a:spLocks noGrp="1"/>
          </p:cNvSpPr>
          <p:nvPr>
            <p:ph type="body" sz="quarter" idx="10"/>
          </p:nvPr>
        </p:nvSpPr>
        <p:spPr/>
        <p:txBody>
          <a:bodyPr/>
          <a:lstStyle/>
          <a:p>
            <a:r>
              <a:rPr lang="en-VN" dirty="0"/>
              <a:t>Narrative Methods</a:t>
            </a:r>
          </a:p>
        </p:txBody>
      </p:sp>
      <p:sp>
        <p:nvSpPr>
          <p:cNvPr id="5" name="Text Placeholder 4">
            <a:extLst>
              <a:ext uri="{FF2B5EF4-FFF2-40B4-BE49-F238E27FC236}">
                <a16:creationId xmlns:a16="http://schemas.microsoft.com/office/drawing/2014/main" id="{97A2AAD3-D1C4-E343-9FFE-2DFB1E225626}"/>
              </a:ext>
            </a:extLst>
          </p:cNvPr>
          <p:cNvSpPr>
            <a:spLocks noGrp="1"/>
          </p:cNvSpPr>
          <p:nvPr>
            <p:ph type="body" sz="quarter" idx="11"/>
          </p:nvPr>
        </p:nvSpPr>
        <p:spPr/>
        <p:txBody>
          <a:bodyPr/>
          <a:lstStyle/>
          <a:p>
            <a:r>
              <a:rPr lang="en-VN" dirty="0"/>
              <a:t>Narrative Artefacts</a:t>
            </a:r>
          </a:p>
        </p:txBody>
      </p:sp>
      <p:sp>
        <p:nvSpPr>
          <p:cNvPr id="6" name="Footer Placeholder 5">
            <a:extLst>
              <a:ext uri="{FF2B5EF4-FFF2-40B4-BE49-F238E27FC236}">
                <a16:creationId xmlns:a16="http://schemas.microsoft.com/office/drawing/2014/main" id="{63CAB5ED-F998-F947-AFB4-55D88A08BA2E}"/>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pic>
        <p:nvPicPr>
          <p:cNvPr id="13" name="Picture 12">
            <a:extLst>
              <a:ext uri="{FF2B5EF4-FFF2-40B4-BE49-F238E27FC236}">
                <a16:creationId xmlns:a16="http://schemas.microsoft.com/office/drawing/2014/main" id="{0C4091FF-DE90-5942-8D0D-A6B1F7AF2E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766" y="4576453"/>
            <a:ext cx="1067821" cy="1067821"/>
          </a:xfrm>
          <a:prstGeom prst="rect">
            <a:avLst/>
          </a:prstGeom>
        </p:spPr>
      </p:pic>
      <p:pic>
        <p:nvPicPr>
          <p:cNvPr id="14" name="Picture 13">
            <a:extLst>
              <a:ext uri="{FF2B5EF4-FFF2-40B4-BE49-F238E27FC236}">
                <a16:creationId xmlns:a16="http://schemas.microsoft.com/office/drawing/2014/main" id="{CAC811CA-B674-0C49-B065-BA9CEB6EB8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400" y="4560428"/>
            <a:ext cx="1080000" cy="1080000"/>
          </a:xfrm>
          <a:prstGeom prst="rect">
            <a:avLst/>
          </a:prstGeom>
        </p:spPr>
      </p:pic>
      <p:pic>
        <p:nvPicPr>
          <p:cNvPr id="15" name="Picture 14">
            <a:extLst>
              <a:ext uri="{FF2B5EF4-FFF2-40B4-BE49-F238E27FC236}">
                <a16:creationId xmlns:a16="http://schemas.microsoft.com/office/drawing/2014/main" id="{268D84EC-19B9-D44B-B6A7-41506BE043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3926" y="4516808"/>
            <a:ext cx="1080000" cy="1080000"/>
          </a:xfrm>
          <a:prstGeom prst="rect">
            <a:avLst/>
          </a:prstGeom>
        </p:spPr>
      </p:pic>
      <p:cxnSp>
        <p:nvCxnSpPr>
          <p:cNvPr id="12" name="Straight Arrow Connector 11">
            <a:extLst>
              <a:ext uri="{FF2B5EF4-FFF2-40B4-BE49-F238E27FC236}">
                <a16:creationId xmlns:a16="http://schemas.microsoft.com/office/drawing/2014/main" id="{E374C648-2F84-0D45-B575-A26BF18742E4}"/>
              </a:ext>
            </a:extLst>
          </p:cNvPr>
          <p:cNvCxnSpPr>
            <a:cxnSpLocks/>
          </p:cNvCxnSpPr>
          <p:nvPr/>
        </p:nvCxnSpPr>
        <p:spPr bwMode="auto">
          <a:xfrm>
            <a:off x="2964346" y="5817998"/>
            <a:ext cx="6480000" cy="0"/>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89D9ACD4-ED0B-D54A-A217-1B589EED63A3}"/>
              </a:ext>
            </a:extLst>
          </p:cNvPr>
          <p:cNvSpPr txBox="1"/>
          <p:nvPr/>
        </p:nvSpPr>
        <p:spPr>
          <a:xfrm>
            <a:off x="1945095" y="5428420"/>
            <a:ext cx="492443" cy="925193"/>
          </a:xfrm>
          <a:prstGeom prst="rect">
            <a:avLst/>
          </a:prstGeom>
          <a:noFill/>
        </p:spPr>
        <p:txBody>
          <a:bodyPr vert="vert270" wrap="square" rtlCol="0">
            <a:spAutoFit/>
          </a:bodyPr>
          <a:lstStyle/>
          <a:p>
            <a:pPr algn="ctr"/>
            <a:r>
              <a:rPr lang="en-US" sz="2000" dirty="0">
                <a:latin typeface="Garamond Premr Pro" panose="02020402060506020403" pitchFamily="18" charset="0"/>
              </a:rPr>
              <a:t>storied</a:t>
            </a:r>
          </a:p>
        </p:txBody>
      </p:sp>
      <p:sp>
        <p:nvSpPr>
          <p:cNvPr id="20" name="TextBox 19">
            <a:extLst>
              <a:ext uri="{FF2B5EF4-FFF2-40B4-BE49-F238E27FC236}">
                <a16:creationId xmlns:a16="http://schemas.microsoft.com/office/drawing/2014/main" id="{A8AEC62F-A5AA-2049-AB73-493A96E469F2}"/>
              </a:ext>
            </a:extLst>
          </p:cNvPr>
          <p:cNvSpPr txBox="1"/>
          <p:nvPr/>
        </p:nvSpPr>
        <p:spPr>
          <a:xfrm>
            <a:off x="10151202" y="5056808"/>
            <a:ext cx="492443" cy="1509393"/>
          </a:xfrm>
          <a:prstGeom prst="rect">
            <a:avLst/>
          </a:prstGeom>
          <a:noFill/>
        </p:spPr>
        <p:txBody>
          <a:bodyPr vert="vert" wrap="square" rtlCol="0">
            <a:spAutoFit/>
          </a:bodyPr>
          <a:lstStyle/>
          <a:p>
            <a:pPr algn="ctr"/>
            <a:r>
              <a:rPr lang="en-US" sz="2000" dirty="0">
                <a:latin typeface="Garamond Premr Pro" panose="02020402060506020403" pitchFamily="18" charset="0"/>
              </a:rPr>
              <a:t>non-storied</a:t>
            </a:r>
          </a:p>
        </p:txBody>
      </p:sp>
    </p:spTree>
    <p:extLst>
      <p:ext uri="{BB962C8B-B14F-4D97-AF65-F5344CB8AC3E}">
        <p14:creationId xmlns:p14="http://schemas.microsoft.com/office/powerpoint/2010/main" val="97824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autoRev="1" fill="hold" nodeType="clickEffect">
                                  <p:stCondLst>
                                    <p:cond delay="0"/>
                                  </p:stCondLst>
                                  <p:childTnLst>
                                    <p:animMotion origin="layout" path="M 3.90625E-6 7.8125E-7 L 0.1167 7.8125E-7 " pathEditMode="relative" rAng="0" ptsTypes="AA">
                                      <p:cBhvr>
                                        <p:cTn id="18" dur="2000" fill="hold"/>
                                        <p:tgtEl>
                                          <p:spTgt spid="14"/>
                                        </p:tgtEl>
                                        <p:attrNameLst>
                                          <p:attrName>ppt_x</p:attrName>
                                          <p:attrName>ppt_y</p:attrName>
                                        </p:attrNameLst>
                                      </p:cBhvr>
                                      <p:rCtr x="5835" y="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90625E-6 7.8125E-7 L -0.16529 0.00146 " pathEditMode="relative" rAng="0" ptsTypes="AA">
                                      <p:cBhvr>
                                        <p:cTn id="22" dur="2000" fill="hold"/>
                                        <p:tgtEl>
                                          <p:spTgt spid="14"/>
                                        </p:tgtEl>
                                        <p:attrNameLst>
                                          <p:attrName>ppt_x</p:attrName>
                                          <p:attrName>ppt_y</p:attrName>
                                        </p:attrNameLst>
                                      </p:cBhvr>
                                      <p:rCtr x="-8264" y="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E3EF-800D-4048-8C24-077E4A55962F}"/>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7254F2C1-8B73-654C-A06F-C42BB448C774}"/>
              </a:ext>
            </a:extLst>
          </p:cNvPr>
          <p:cNvSpPr>
            <a:spLocks noGrp="1"/>
          </p:cNvSpPr>
          <p:nvPr>
            <p:ph type="body" sz="quarter" idx="10"/>
          </p:nvPr>
        </p:nvSpPr>
        <p:spPr/>
        <p:txBody>
          <a:bodyPr/>
          <a:lstStyle/>
          <a:p>
            <a:r>
              <a:rPr lang="en-VN" dirty="0"/>
              <a:t>Narrative Methods</a:t>
            </a:r>
          </a:p>
        </p:txBody>
      </p:sp>
      <p:sp>
        <p:nvSpPr>
          <p:cNvPr id="5" name="Text Placeholder 4">
            <a:extLst>
              <a:ext uri="{FF2B5EF4-FFF2-40B4-BE49-F238E27FC236}">
                <a16:creationId xmlns:a16="http://schemas.microsoft.com/office/drawing/2014/main" id="{B5A09CBF-49A4-004A-AF7E-0596B38552FC}"/>
              </a:ext>
            </a:extLst>
          </p:cNvPr>
          <p:cNvSpPr>
            <a:spLocks noGrp="1"/>
          </p:cNvSpPr>
          <p:nvPr>
            <p:ph type="body" sz="quarter" idx="11"/>
          </p:nvPr>
        </p:nvSpPr>
        <p:spPr/>
        <p:txBody>
          <a:bodyPr/>
          <a:lstStyle/>
          <a:p>
            <a:r>
              <a:rPr lang="en-VN" dirty="0"/>
              <a:t>Narrative Analysis</a:t>
            </a:r>
          </a:p>
        </p:txBody>
      </p:sp>
      <p:sp>
        <p:nvSpPr>
          <p:cNvPr id="6" name="Footer Placeholder 5">
            <a:extLst>
              <a:ext uri="{FF2B5EF4-FFF2-40B4-BE49-F238E27FC236}">
                <a16:creationId xmlns:a16="http://schemas.microsoft.com/office/drawing/2014/main" id="{26FBCF38-8EAA-7741-94D9-937957F0E45D}"/>
              </a:ext>
            </a:extLst>
          </p:cNvPr>
          <p:cNvSpPr>
            <a:spLocks noGrp="1"/>
          </p:cNvSpPr>
          <p:nvPr>
            <p:ph type="ftr" sz="quarter" idx="12"/>
          </p:nvPr>
        </p:nvSpPr>
        <p:spPr/>
        <p:txBody>
          <a:bodyPr/>
          <a:lstStyle/>
          <a:p>
            <a:pPr marL="12700" defTabSz="914400">
              <a:spcBef>
                <a:spcPts val="145"/>
              </a:spcBef>
            </a:pPr>
            <a:r>
              <a:rPr lang="en-US"/>
              <a:t>The Stories They Tell: What We Can Learn from University Graduates</a:t>
            </a:r>
            <a:endParaRPr lang="en-US" dirty="0"/>
          </a:p>
        </p:txBody>
      </p:sp>
      <p:cxnSp>
        <p:nvCxnSpPr>
          <p:cNvPr id="23" name="Straight Arrow Connector 22">
            <a:extLst>
              <a:ext uri="{FF2B5EF4-FFF2-40B4-BE49-F238E27FC236}">
                <a16:creationId xmlns:a16="http://schemas.microsoft.com/office/drawing/2014/main" id="{6EBC7146-124F-1742-9FC0-C45C860239CF}"/>
              </a:ext>
            </a:extLst>
          </p:cNvPr>
          <p:cNvCxnSpPr>
            <a:cxnSpLocks/>
          </p:cNvCxnSpPr>
          <p:nvPr/>
        </p:nvCxnSpPr>
        <p:spPr bwMode="auto">
          <a:xfrm>
            <a:off x="2964346" y="5817998"/>
            <a:ext cx="6480000" cy="0"/>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A8473DB7-5ED6-D449-93F1-0BF51ED1E1B2}"/>
              </a:ext>
            </a:extLst>
          </p:cNvPr>
          <p:cNvSpPr txBox="1"/>
          <p:nvPr/>
        </p:nvSpPr>
        <p:spPr>
          <a:xfrm>
            <a:off x="1945095" y="5428420"/>
            <a:ext cx="492443" cy="925193"/>
          </a:xfrm>
          <a:prstGeom prst="rect">
            <a:avLst/>
          </a:prstGeom>
          <a:noFill/>
        </p:spPr>
        <p:txBody>
          <a:bodyPr vert="vert270" wrap="square" rtlCol="0">
            <a:spAutoFit/>
          </a:bodyPr>
          <a:lstStyle/>
          <a:p>
            <a:pPr algn="ctr"/>
            <a:r>
              <a:rPr lang="en-US" sz="2000" dirty="0">
                <a:latin typeface="Garamond Premr Pro" panose="02020402060506020403" pitchFamily="18" charset="0"/>
              </a:rPr>
              <a:t>storied</a:t>
            </a:r>
          </a:p>
        </p:txBody>
      </p:sp>
      <p:sp>
        <p:nvSpPr>
          <p:cNvPr id="25" name="TextBox 24">
            <a:extLst>
              <a:ext uri="{FF2B5EF4-FFF2-40B4-BE49-F238E27FC236}">
                <a16:creationId xmlns:a16="http://schemas.microsoft.com/office/drawing/2014/main" id="{A4E2E657-ED1B-BD43-B700-729A171B1854}"/>
              </a:ext>
            </a:extLst>
          </p:cNvPr>
          <p:cNvSpPr txBox="1"/>
          <p:nvPr/>
        </p:nvSpPr>
        <p:spPr>
          <a:xfrm>
            <a:off x="10151202" y="5056808"/>
            <a:ext cx="492443" cy="1509393"/>
          </a:xfrm>
          <a:prstGeom prst="rect">
            <a:avLst/>
          </a:prstGeom>
          <a:noFill/>
        </p:spPr>
        <p:txBody>
          <a:bodyPr vert="vert" wrap="square" rtlCol="0">
            <a:spAutoFit/>
          </a:bodyPr>
          <a:lstStyle/>
          <a:p>
            <a:pPr algn="ctr"/>
            <a:r>
              <a:rPr lang="en-US" sz="2000" dirty="0">
                <a:latin typeface="Garamond Premr Pro" panose="02020402060506020403" pitchFamily="18" charset="0"/>
              </a:rPr>
              <a:t>non-storied</a:t>
            </a:r>
          </a:p>
        </p:txBody>
      </p:sp>
      <p:cxnSp>
        <p:nvCxnSpPr>
          <p:cNvPr id="26" name="Straight Arrow Connector 25">
            <a:extLst>
              <a:ext uri="{FF2B5EF4-FFF2-40B4-BE49-F238E27FC236}">
                <a16:creationId xmlns:a16="http://schemas.microsoft.com/office/drawing/2014/main" id="{75A0F760-F2F1-F841-9696-974F030C133A}"/>
              </a:ext>
            </a:extLst>
          </p:cNvPr>
          <p:cNvCxnSpPr>
            <a:cxnSpLocks/>
          </p:cNvCxnSpPr>
          <p:nvPr/>
        </p:nvCxnSpPr>
        <p:spPr bwMode="auto">
          <a:xfrm>
            <a:off x="6147410" y="3160595"/>
            <a:ext cx="0" cy="5361459"/>
          </a:xfrm>
          <a:prstGeom prst="straightConnector1">
            <a:avLst/>
          </a:prstGeom>
          <a:ln w="38100">
            <a:solidFill>
              <a:srgbClr val="0A296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7E5CA466-896F-B94A-BBAC-5FA98EFAB427}"/>
              </a:ext>
            </a:extLst>
          </p:cNvPr>
          <p:cNvSpPr txBox="1"/>
          <p:nvPr/>
        </p:nvSpPr>
        <p:spPr>
          <a:xfrm>
            <a:off x="5391759" y="2711242"/>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within lives</a:t>
            </a:r>
          </a:p>
        </p:txBody>
      </p:sp>
      <p:sp>
        <p:nvSpPr>
          <p:cNvPr id="28" name="TextBox 27">
            <a:extLst>
              <a:ext uri="{FF2B5EF4-FFF2-40B4-BE49-F238E27FC236}">
                <a16:creationId xmlns:a16="http://schemas.microsoft.com/office/drawing/2014/main" id="{887B5160-0E7A-A647-AED0-36618D80203B}"/>
              </a:ext>
            </a:extLst>
          </p:cNvPr>
          <p:cNvSpPr txBox="1"/>
          <p:nvPr/>
        </p:nvSpPr>
        <p:spPr>
          <a:xfrm>
            <a:off x="5391759" y="8522054"/>
            <a:ext cx="1511301" cy="400110"/>
          </a:xfrm>
          <a:prstGeom prst="rect">
            <a:avLst/>
          </a:prstGeom>
          <a:noFill/>
        </p:spPr>
        <p:txBody>
          <a:bodyPr wrap="square" rtlCol="0">
            <a:spAutoFit/>
          </a:bodyPr>
          <a:lstStyle/>
          <a:p>
            <a:pPr algn="ctr"/>
            <a:r>
              <a:rPr lang="en-US" sz="2000" dirty="0">
                <a:latin typeface="Garamond Premr Pro" panose="02020402060506020403" pitchFamily="18" charset="0"/>
              </a:rPr>
              <a:t>across lives</a:t>
            </a:r>
          </a:p>
        </p:txBody>
      </p:sp>
    </p:spTree>
    <p:extLst>
      <p:ext uri="{BB962C8B-B14F-4D97-AF65-F5344CB8AC3E}">
        <p14:creationId xmlns:p14="http://schemas.microsoft.com/office/powerpoint/2010/main" val="279075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B93175EF83114397F5A8B193585041" ma:contentTypeVersion="10" ma:contentTypeDescription="Create a new document." ma:contentTypeScope="" ma:versionID="199bbe7b29ec99cf60473b5be55a4ce9">
  <xsd:schema xmlns:xsd="http://www.w3.org/2001/XMLSchema" xmlns:xs="http://www.w3.org/2001/XMLSchema" xmlns:p="http://schemas.microsoft.com/office/2006/metadata/properties" xmlns:ns2="84cea41e-ffab-42cc-b8da-ccca2008a564" xmlns:ns3="86131c57-d65d-4a16-bace-72eebe1ddfdc" targetNamespace="http://schemas.microsoft.com/office/2006/metadata/properties" ma:root="true" ma:fieldsID="26332f4bf750bb62c98f2efed6dc6be9" ns2:_="" ns3:_="">
    <xsd:import namespace="84cea41e-ffab-42cc-b8da-ccca2008a564"/>
    <xsd:import namespace="86131c57-d65d-4a16-bace-72eebe1ddf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ea41e-ffab-42cc-b8da-ccca2008a5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31c57-d65d-4a16-bace-72eebe1ddf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20116E-3287-4A56-95FB-8E2FB5EE5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ea41e-ffab-42cc-b8da-ccca2008a564"/>
    <ds:schemaRef ds:uri="86131c57-d65d-4a16-bace-72eebe1ddf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125129-B383-462F-9D28-597CB214C211}">
  <ds:schemaRefs>
    <ds:schemaRef ds:uri="http://schemas.microsoft.com/sharepoint/v3/contenttype/forms"/>
  </ds:schemaRefs>
</ds:datastoreItem>
</file>

<file path=customXml/itemProps3.xml><?xml version="1.0" encoding="utf-8"?>
<ds:datastoreItem xmlns:ds="http://schemas.openxmlformats.org/officeDocument/2006/customXml" ds:itemID="{599BD2D7-0E95-47CA-A31E-325BCD4B72E5}">
  <ds:schemaRefs>
    <ds:schemaRef ds:uri="http://purl.org/dc/terms/"/>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86131c57-d65d-4a16-bace-72eebe1ddfdc"/>
    <ds:schemaRef ds:uri="84cea41e-ffab-42cc-b8da-ccca2008a56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454</TotalTime>
  <Words>4073</Words>
  <Application>Microsoft Macintosh PowerPoint</Application>
  <PresentationFormat>Custom</PresentationFormat>
  <Paragraphs>337</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Garamond Premr Pro</vt:lpstr>
      <vt:lpstr>Halyard Display</vt:lpstr>
      <vt:lpstr>Office Theme</vt:lpstr>
      <vt:lpstr>The Stories They Tell What We Can Learn from University Graduates</vt:lpstr>
      <vt:lpstr>PowerPoint Presentation</vt:lpstr>
      <vt:lpstr>PowerPoint Presentation</vt:lpstr>
      <vt:lpstr>Narrative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Life Story</vt:lpstr>
      <vt:lpstr>PowerPoint Presentation</vt:lpstr>
      <vt:lpstr>PowerPoint Presentation</vt:lpstr>
      <vt:lpstr>PowerPoint Presentation</vt:lpstr>
      <vt:lpstr>PowerPoint Presentation</vt:lpstr>
      <vt:lpstr>PowerPoint Presentation</vt:lpstr>
      <vt:lpstr>Some Specific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Specific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Stories They Tell What We Can Learn from University Graduates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Thanh Phong</dc:creator>
  <cp:lastModifiedBy>Sebastian Dziallas</cp:lastModifiedBy>
  <cp:revision>147</cp:revision>
  <dcterms:created xsi:type="dcterms:W3CDTF">2019-06-26T06:45:59Z</dcterms:created>
  <dcterms:modified xsi:type="dcterms:W3CDTF">2020-06-09T10:07:12Z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0x0101004BB93175EF83114397F5A8B193585041</vt:lpwstr>
  </property>
</Properties>
</file>