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80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6" r:id="rId24"/>
    <p:sldId id="282" r:id="rId25"/>
    <p:sldId id="256" r:id="rId26"/>
    <p:sldId id="283" r:id="rId27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2CB3DF-F5DD-4875-A5BB-EBACCCEB3B23}" v="5555" dt="2020-05-01T15:23:44.383"/>
    <p1510:client id="{A7203DB3-BB8A-7B95-12AB-A1B3FAB336A7}" v="2241" dt="2020-05-04T11:51:56.856"/>
    <p1510:client id="{D4223AA2-BED4-E9DE-E7B0-36B9B954FA6F}" v="498" dt="2020-05-03T13:57:55.857"/>
    <p1510:client id="{FB408A76-AC4E-E38F-D24D-3AB4FE0DEE05}" v="1812" dt="2020-04-29T15:07:03.9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B7DA60-7916-4318-BAA6-E43E063190D7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F83B962-AE1C-41B7-8EFD-4F45B54AAA7E}">
      <dgm:prSet/>
      <dgm:spPr/>
      <dgm:t>
        <a:bodyPr/>
        <a:lstStyle/>
        <a:p>
          <a:r>
            <a:rPr lang="en-GB"/>
            <a:t>Code comprehension is important</a:t>
          </a:r>
          <a:endParaRPr lang="en-US"/>
        </a:p>
      </dgm:t>
    </dgm:pt>
    <dgm:pt modelId="{A32557E5-764B-4F20-A7FF-2C64CF7D4E39}" type="parTrans" cxnId="{2D6D4586-F81E-4689-AD05-02B487FF1C5A}">
      <dgm:prSet/>
      <dgm:spPr/>
      <dgm:t>
        <a:bodyPr/>
        <a:lstStyle/>
        <a:p>
          <a:endParaRPr lang="en-US"/>
        </a:p>
      </dgm:t>
    </dgm:pt>
    <dgm:pt modelId="{DFC1ADF1-8A58-4DB6-BD0E-34F09DC8FF97}" type="sibTrans" cxnId="{2D6D4586-F81E-4689-AD05-02B487FF1C5A}">
      <dgm:prSet/>
      <dgm:spPr/>
      <dgm:t>
        <a:bodyPr/>
        <a:lstStyle/>
        <a:p>
          <a:endParaRPr lang="en-US"/>
        </a:p>
      </dgm:t>
    </dgm:pt>
    <dgm:pt modelId="{328367BC-5E0F-4A16-A39E-3511327B1A57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But it can feel fake</a:t>
          </a:r>
          <a:endParaRPr lang="en-US"/>
        </a:p>
      </dgm:t>
    </dgm:pt>
    <dgm:pt modelId="{34075414-2E41-4507-9835-55A12D8F5768}" type="parTrans" cxnId="{F7203530-32FC-4356-918B-85D80F3F7C8F}">
      <dgm:prSet/>
      <dgm:spPr/>
      <dgm:t>
        <a:bodyPr/>
        <a:lstStyle/>
        <a:p>
          <a:endParaRPr lang="en-US"/>
        </a:p>
      </dgm:t>
    </dgm:pt>
    <dgm:pt modelId="{9FF7AC8E-DC0F-43A8-9F2C-84D883C0A56F}" type="sibTrans" cxnId="{F7203530-32FC-4356-918B-85D80F3F7C8F}">
      <dgm:prSet/>
      <dgm:spPr/>
      <dgm:t>
        <a:bodyPr/>
        <a:lstStyle/>
        <a:p>
          <a:endParaRPr lang="en-US"/>
        </a:p>
      </dgm:t>
    </dgm:pt>
    <dgm:pt modelId="{477DD797-E70B-4540-BA1A-837E87FD59B3}">
      <dgm:prSet/>
      <dgm:spPr/>
      <dgm:t>
        <a:bodyPr/>
        <a:lstStyle/>
        <a:p>
          <a:r>
            <a:rPr lang="en-GB"/>
            <a:t>Writing code is engaging</a:t>
          </a:r>
          <a:endParaRPr lang="en-US"/>
        </a:p>
      </dgm:t>
    </dgm:pt>
    <dgm:pt modelId="{4EAD14AD-F5C1-45CF-9B06-270D66DE7557}" type="parTrans" cxnId="{F1A94FC6-9DC1-4D32-AFC0-8CAAFFEA2287}">
      <dgm:prSet/>
      <dgm:spPr/>
      <dgm:t>
        <a:bodyPr/>
        <a:lstStyle/>
        <a:p>
          <a:endParaRPr lang="en-US"/>
        </a:p>
      </dgm:t>
    </dgm:pt>
    <dgm:pt modelId="{18B4A5D5-8A23-4B2F-AC7C-DF64F97B1EFA}" type="sibTrans" cxnId="{F1A94FC6-9DC1-4D32-AFC0-8CAAFFEA2287}">
      <dgm:prSet/>
      <dgm:spPr/>
      <dgm:t>
        <a:bodyPr/>
        <a:lstStyle/>
        <a:p>
          <a:endParaRPr lang="en-US"/>
        </a:p>
      </dgm:t>
    </dgm:pt>
    <dgm:pt modelId="{0007A2E7-E3B8-46F2-AC1C-BB0B76D3CBF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But there is a sense that some student do not understand their code</a:t>
          </a:r>
          <a:endParaRPr lang="en-US"/>
        </a:p>
      </dgm:t>
    </dgm:pt>
    <dgm:pt modelId="{23CE1813-5FBC-4D02-ADB1-D7CC614D1354}" type="parTrans" cxnId="{F86EC8E1-3D72-4E3F-986D-3A6A5D83AC09}">
      <dgm:prSet/>
      <dgm:spPr/>
      <dgm:t>
        <a:bodyPr/>
        <a:lstStyle/>
        <a:p>
          <a:endParaRPr lang="en-US"/>
        </a:p>
      </dgm:t>
    </dgm:pt>
    <dgm:pt modelId="{2790FEEA-4D30-445E-B203-827B2B77B96E}" type="sibTrans" cxnId="{F86EC8E1-3D72-4E3F-986D-3A6A5D83AC09}">
      <dgm:prSet/>
      <dgm:spPr/>
      <dgm:t>
        <a:bodyPr/>
        <a:lstStyle/>
        <a:p>
          <a:endParaRPr lang="en-US"/>
        </a:p>
      </dgm:t>
    </dgm:pt>
    <dgm:pt modelId="{D31C2F2F-3C0B-4FC5-AAC5-DEB611362725}">
      <dgm:prSet/>
      <dgm:spPr/>
      <dgm:t>
        <a:bodyPr/>
        <a:lstStyle/>
        <a:p>
          <a:r>
            <a:rPr lang="en-GB"/>
            <a:t>Can we put code comprehension into code writing?</a:t>
          </a:r>
          <a:endParaRPr lang="en-US"/>
        </a:p>
      </dgm:t>
    </dgm:pt>
    <dgm:pt modelId="{A104F535-C0A2-468C-9E7D-7138AA8005AE}" type="parTrans" cxnId="{D4E6D11B-2B0D-4287-96CA-FD478902BEE3}">
      <dgm:prSet/>
      <dgm:spPr/>
      <dgm:t>
        <a:bodyPr/>
        <a:lstStyle/>
        <a:p>
          <a:endParaRPr lang="en-US"/>
        </a:p>
      </dgm:t>
    </dgm:pt>
    <dgm:pt modelId="{DAD7A597-9889-48AD-961E-06CB138C83D3}" type="sibTrans" cxnId="{D4E6D11B-2B0D-4287-96CA-FD478902BEE3}">
      <dgm:prSet/>
      <dgm:spPr/>
      <dgm:t>
        <a:bodyPr/>
        <a:lstStyle/>
        <a:p>
          <a:endParaRPr lang="en-US"/>
        </a:p>
      </dgm:t>
    </dgm:pt>
    <dgm:pt modelId="{AEC1E4F8-A962-4884-88C3-2016354F5FD9}" type="pres">
      <dgm:prSet presAssocID="{8CB7DA60-7916-4318-BAA6-E43E063190D7}" presName="linear" presStyleCnt="0">
        <dgm:presLayoutVars>
          <dgm:animLvl val="lvl"/>
          <dgm:resizeHandles val="exact"/>
        </dgm:presLayoutVars>
      </dgm:prSet>
      <dgm:spPr/>
    </dgm:pt>
    <dgm:pt modelId="{9E92622B-9951-4D5F-A2F5-A8EB969FBD47}" type="pres">
      <dgm:prSet presAssocID="{5F83B962-AE1C-41B7-8EFD-4F45B54AAA7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2AE4475-9A8E-4694-92CC-3FDD5D2353F5}" type="pres">
      <dgm:prSet presAssocID="{5F83B962-AE1C-41B7-8EFD-4F45B54AAA7E}" presName="childText" presStyleLbl="revTx" presStyleIdx="0" presStyleCnt="2">
        <dgm:presLayoutVars>
          <dgm:bulletEnabled val="1"/>
        </dgm:presLayoutVars>
      </dgm:prSet>
      <dgm:spPr/>
    </dgm:pt>
    <dgm:pt modelId="{4765CDD1-96D7-484E-9F94-5F11BE480732}" type="pres">
      <dgm:prSet presAssocID="{477DD797-E70B-4540-BA1A-837E87FD59B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2DD34F6-B01F-4C16-9777-3081D537BD50}" type="pres">
      <dgm:prSet presAssocID="{477DD797-E70B-4540-BA1A-837E87FD59B3}" presName="childText" presStyleLbl="revTx" presStyleIdx="1" presStyleCnt="2">
        <dgm:presLayoutVars>
          <dgm:bulletEnabled val="1"/>
        </dgm:presLayoutVars>
      </dgm:prSet>
      <dgm:spPr/>
    </dgm:pt>
    <dgm:pt modelId="{698A1CB3-FD00-4D66-8E9A-76164BCF77F0}" type="pres">
      <dgm:prSet presAssocID="{D31C2F2F-3C0B-4FC5-AAC5-DEB61136272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7EA0A0C-4B34-4126-A126-F5CA634D0470}" type="presOf" srcId="{8CB7DA60-7916-4318-BAA6-E43E063190D7}" destId="{AEC1E4F8-A962-4884-88C3-2016354F5FD9}" srcOrd="0" destOrd="0" presId="urn:microsoft.com/office/officeart/2005/8/layout/vList2"/>
    <dgm:cxn modelId="{D4E6D11B-2B0D-4287-96CA-FD478902BEE3}" srcId="{8CB7DA60-7916-4318-BAA6-E43E063190D7}" destId="{D31C2F2F-3C0B-4FC5-AAC5-DEB611362725}" srcOrd="2" destOrd="0" parTransId="{A104F535-C0A2-468C-9E7D-7138AA8005AE}" sibTransId="{DAD7A597-9889-48AD-961E-06CB138C83D3}"/>
    <dgm:cxn modelId="{7BD05C29-2722-4D5D-BDED-030D32D57DEF}" type="presOf" srcId="{5F83B962-AE1C-41B7-8EFD-4F45B54AAA7E}" destId="{9E92622B-9951-4D5F-A2F5-A8EB969FBD47}" srcOrd="0" destOrd="0" presId="urn:microsoft.com/office/officeart/2005/8/layout/vList2"/>
    <dgm:cxn modelId="{F7203530-32FC-4356-918B-85D80F3F7C8F}" srcId="{5F83B962-AE1C-41B7-8EFD-4F45B54AAA7E}" destId="{328367BC-5E0F-4A16-A39E-3511327B1A57}" srcOrd="0" destOrd="0" parTransId="{34075414-2E41-4507-9835-55A12D8F5768}" sibTransId="{9FF7AC8E-DC0F-43A8-9F2C-84D883C0A56F}"/>
    <dgm:cxn modelId="{FEF0D174-7DD4-4809-8AF2-0E31AB02456D}" type="presOf" srcId="{0007A2E7-E3B8-46F2-AC1C-BB0B76D3CBFB}" destId="{32DD34F6-B01F-4C16-9777-3081D537BD50}" srcOrd="0" destOrd="0" presId="urn:microsoft.com/office/officeart/2005/8/layout/vList2"/>
    <dgm:cxn modelId="{2D6D4586-F81E-4689-AD05-02B487FF1C5A}" srcId="{8CB7DA60-7916-4318-BAA6-E43E063190D7}" destId="{5F83B962-AE1C-41B7-8EFD-4F45B54AAA7E}" srcOrd="0" destOrd="0" parTransId="{A32557E5-764B-4F20-A7FF-2C64CF7D4E39}" sibTransId="{DFC1ADF1-8A58-4DB6-BD0E-34F09DC8FF97}"/>
    <dgm:cxn modelId="{AE22DEBA-95FF-40C4-B905-AE47D6782367}" type="presOf" srcId="{D31C2F2F-3C0B-4FC5-AAC5-DEB611362725}" destId="{698A1CB3-FD00-4D66-8E9A-76164BCF77F0}" srcOrd="0" destOrd="0" presId="urn:microsoft.com/office/officeart/2005/8/layout/vList2"/>
    <dgm:cxn modelId="{5A5AB8C2-CF12-477D-ABF9-56047E1CB1D2}" type="presOf" srcId="{328367BC-5E0F-4A16-A39E-3511327B1A57}" destId="{32AE4475-9A8E-4694-92CC-3FDD5D2353F5}" srcOrd="0" destOrd="0" presId="urn:microsoft.com/office/officeart/2005/8/layout/vList2"/>
    <dgm:cxn modelId="{F1A94FC6-9DC1-4D32-AFC0-8CAAFFEA2287}" srcId="{8CB7DA60-7916-4318-BAA6-E43E063190D7}" destId="{477DD797-E70B-4540-BA1A-837E87FD59B3}" srcOrd="1" destOrd="0" parTransId="{4EAD14AD-F5C1-45CF-9B06-270D66DE7557}" sibTransId="{18B4A5D5-8A23-4B2F-AC7C-DF64F97B1EFA}"/>
    <dgm:cxn modelId="{4AE67FC6-0E53-4225-94D6-2D16CD015B86}" type="presOf" srcId="{477DD797-E70B-4540-BA1A-837E87FD59B3}" destId="{4765CDD1-96D7-484E-9F94-5F11BE480732}" srcOrd="0" destOrd="0" presId="urn:microsoft.com/office/officeart/2005/8/layout/vList2"/>
    <dgm:cxn modelId="{F86EC8E1-3D72-4E3F-986D-3A6A5D83AC09}" srcId="{477DD797-E70B-4540-BA1A-837E87FD59B3}" destId="{0007A2E7-E3B8-46F2-AC1C-BB0B76D3CBFB}" srcOrd="0" destOrd="0" parTransId="{23CE1813-5FBC-4D02-ADB1-D7CC614D1354}" sibTransId="{2790FEEA-4D30-445E-B203-827B2B77B96E}"/>
    <dgm:cxn modelId="{816EF0DA-F828-4668-8727-66BDFA6C5698}" type="presParOf" srcId="{AEC1E4F8-A962-4884-88C3-2016354F5FD9}" destId="{9E92622B-9951-4D5F-A2F5-A8EB969FBD47}" srcOrd="0" destOrd="0" presId="urn:microsoft.com/office/officeart/2005/8/layout/vList2"/>
    <dgm:cxn modelId="{B6B099A5-2791-4045-969E-CE3B17DFF475}" type="presParOf" srcId="{AEC1E4F8-A962-4884-88C3-2016354F5FD9}" destId="{32AE4475-9A8E-4694-92CC-3FDD5D2353F5}" srcOrd="1" destOrd="0" presId="urn:microsoft.com/office/officeart/2005/8/layout/vList2"/>
    <dgm:cxn modelId="{E346EB44-6C1E-4DC9-8286-1690D6E47FB4}" type="presParOf" srcId="{AEC1E4F8-A962-4884-88C3-2016354F5FD9}" destId="{4765CDD1-96D7-484E-9F94-5F11BE480732}" srcOrd="2" destOrd="0" presId="urn:microsoft.com/office/officeart/2005/8/layout/vList2"/>
    <dgm:cxn modelId="{942891B7-029B-45C7-97B2-42BFDE315AA9}" type="presParOf" srcId="{AEC1E4F8-A962-4884-88C3-2016354F5FD9}" destId="{32DD34F6-B01F-4C16-9777-3081D537BD50}" srcOrd="3" destOrd="0" presId="urn:microsoft.com/office/officeart/2005/8/layout/vList2"/>
    <dgm:cxn modelId="{FC3D2A9C-3362-4E43-9AF4-459BE0D48638}" type="presParOf" srcId="{AEC1E4F8-A962-4884-88C3-2016354F5FD9}" destId="{698A1CB3-FD00-4D66-8E9A-76164BCF77F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2622B-9951-4D5F-A2F5-A8EB969FBD47}">
      <dsp:nvSpPr>
        <dsp:cNvPr id="0" name=""/>
        <dsp:cNvSpPr/>
      </dsp:nvSpPr>
      <dsp:spPr>
        <a:xfrm>
          <a:off x="0" y="40909"/>
          <a:ext cx="10515600" cy="88744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Code comprehension is important</a:t>
          </a:r>
          <a:endParaRPr lang="en-US" sz="3700" kern="1200"/>
        </a:p>
      </dsp:txBody>
      <dsp:txXfrm>
        <a:off x="43321" y="84230"/>
        <a:ext cx="10428958" cy="800803"/>
      </dsp:txXfrm>
    </dsp:sp>
    <dsp:sp modelId="{32AE4475-9A8E-4694-92CC-3FDD5D2353F5}">
      <dsp:nvSpPr>
        <dsp:cNvPr id="0" name=""/>
        <dsp:cNvSpPr/>
      </dsp:nvSpPr>
      <dsp:spPr>
        <a:xfrm>
          <a:off x="0" y="928354"/>
          <a:ext cx="10515600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900" kern="1200"/>
            <a:t>But it can feel fake</a:t>
          </a:r>
          <a:endParaRPr lang="en-US" sz="2900" kern="1200"/>
        </a:p>
      </dsp:txBody>
      <dsp:txXfrm>
        <a:off x="0" y="928354"/>
        <a:ext cx="10515600" cy="612720"/>
      </dsp:txXfrm>
    </dsp:sp>
    <dsp:sp modelId="{4765CDD1-96D7-484E-9F94-5F11BE480732}">
      <dsp:nvSpPr>
        <dsp:cNvPr id="0" name=""/>
        <dsp:cNvSpPr/>
      </dsp:nvSpPr>
      <dsp:spPr>
        <a:xfrm>
          <a:off x="0" y="1541074"/>
          <a:ext cx="10515600" cy="88744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Writing code is engaging</a:t>
          </a:r>
          <a:endParaRPr lang="en-US" sz="3700" kern="1200"/>
        </a:p>
      </dsp:txBody>
      <dsp:txXfrm>
        <a:off x="43321" y="1584395"/>
        <a:ext cx="10428958" cy="800803"/>
      </dsp:txXfrm>
    </dsp:sp>
    <dsp:sp modelId="{32DD34F6-B01F-4C16-9777-3081D537BD50}">
      <dsp:nvSpPr>
        <dsp:cNvPr id="0" name=""/>
        <dsp:cNvSpPr/>
      </dsp:nvSpPr>
      <dsp:spPr>
        <a:xfrm>
          <a:off x="0" y="2428519"/>
          <a:ext cx="10515600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900" kern="1200"/>
            <a:t>But there is a sense that some student do not understand their code</a:t>
          </a:r>
          <a:endParaRPr lang="en-US" sz="2900" kern="1200"/>
        </a:p>
      </dsp:txBody>
      <dsp:txXfrm>
        <a:off x="0" y="2428519"/>
        <a:ext cx="10515600" cy="995670"/>
      </dsp:txXfrm>
    </dsp:sp>
    <dsp:sp modelId="{698A1CB3-FD00-4D66-8E9A-76164BCF77F0}">
      <dsp:nvSpPr>
        <dsp:cNvPr id="0" name=""/>
        <dsp:cNvSpPr/>
      </dsp:nvSpPr>
      <dsp:spPr>
        <a:xfrm>
          <a:off x="0" y="3424189"/>
          <a:ext cx="10515600" cy="88744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Can we put code comprehension into code writing?</a:t>
          </a:r>
          <a:endParaRPr lang="en-US" sz="3700" kern="1200"/>
        </a:p>
      </dsp:txBody>
      <dsp:txXfrm>
        <a:off x="43321" y="3467510"/>
        <a:ext cx="10428958" cy="800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24020-D8C7-4A1D-B4F6-C3A93E85DA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cs typeface="Calibri Light"/>
              </a:rPr>
              <a:t>Merging Code Comprehension and Writing Tasks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6886B2-864C-46F0-83DA-AF965B0314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Angus McIntosh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3394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B438D-EDEB-40AA-8651-5F6028F74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7677"/>
            <a:ext cx="10515600" cy="6020027"/>
          </a:xfrm>
        </p:spPr>
        <p:txBody>
          <a:bodyPr>
            <a:normAutofit/>
          </a:bodyPr>
          <a:lstStyle/>
          <a:p>
            <a:pPr algn="ctr"/>
            <a:r>
              <a:rPr lang="en-GB" sz="9600" dirty="0">
                <a:cs typeface="Calibri Light"/>
              </a:rPr>
              <a:t>532 x 532 = 283024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913EE4-AD0E-478D-A382-03E481F50C16}"/>
              </a:ext>
            </a:extLst>
          </p:cNvPr>
          <p:cNvSpPr txBox="1"/>
          <p:nvPr/>
        </p:nvSpPr>
        <p:spPr>
          <a:xfrm>
            <a:off x="4032469" y="4225159"/>
            <a:ext cx="4118303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ea typeface="+mn-lt"/>
                <a:cs typeface="+mn-lt"/>
              </a:rPr>
              <a:t>sqrt(283024) = 532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18265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68CD4-4AE7-418B-B916-EB119EB08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How did you reach your answer?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14D59-3F74-4042-96F7-8844FE610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GB" dirty="0">
                <a:cs typeface="Calibri"/>
              </a:rPr>
              <a:t>Did the multiplication</a:t>
            </a:r>
          </a:p>
          <a:p>
            <a:pPr lvl="1"/>
            <a:r>
              <a:rPr lang="en-GB" dirty="0">
                <a:cs typeface="Calibri"/>
              </a:rPr>
              <a:t>Mental arithmetic</a:t>
            </a:r>
          </a:p>
          <a:p>
            <a:pPr lvl="1"/>
            <a:r>
              <a:rPr lang="en-GB" dirty="0">
                <a:cs typeface="Calibri"/>
              </a:rPr>
              <a:t>Long multiplication on paper</a:t>
            </a:r>
          </a:p>
          <a:p>
            <a:r>
              <a:rPr lang="en-GB" dirty="0">
                <a:cs typeface="Calibri"/>
              </a:rPr>
              <a:t>Used Existing Knowledge</a:t>
            </a:r>
          </a:p>
          <a:p>
            <a:pPr lvl="1"/>
            <a:r>
              <a:rPr lang="en-GB" dirty="0">
                <a:cs typeface="Calibri"/>
              </a:rPr>
              <a:t>Used that the square root of 283024 is 532</a:t>
            </a:r>
          </a:p>
          <a:p>
            <a:r>
              <a:rPr lang="en-GB" dirty="0">
                <a:cs typeface="Calibri"/>
              </a:rPr>
              <a:t>Got something else to do it for you</a:t>
            </a:r>
            <a:endParaRPr lang="en-GB" dirty="0"/>
          </a:p>
          <a:p>
            <a:pPr lvl="1"/>
            <a:r>
              <a:rPr lang="en-GB" dirty="0">
                <a:cs typeface="Calibri"/>
              </a:rPr>
              <a:t>Used a calculator</a:t>
            </a:r>
          </a:p>
          <a:p>
            <a:pPr lvl="1"/>
            <a:r>
              <a:rPr lang="en-GB" dirty="0">
                <a:cs typeface="Calibri"/>
              </a:rPr>
              <a:t>Looked at somebody else's working</a:t>
            </a:r>
          </a:p>
          <a:p>
            <a:r>
              <a:rPr lang="en-GB" dirty="0">
                <a:cs typeface="Calibri"/>
              </a:rPr>
              <a:t>Already knew the answer</a:t>
            </a:r>
          </a:p>
          <a:p>
            <a:pPr lvl="1"/>
            <a:r>
              <a:rPr lang="en-GB" dirty="0">
                <a:cs typeface="Calibri"/>
              </a:rPr>
              <a:t>You have a very good knowledge of square numbers</a:t>
            </a:r>
          </a:p>
          <a:p>
            <a:pPr lvl="1"/>
            <a:r>
              <a:rPr lang="en-GB" dirty="0">
                <a:cs typeface="Calibri"/>
              </a:rPr>
              <a:t>You have already seen the presentation</a:t>
            </a:r>
          </a:p>
          <a:p>
            <a:r>
              <a:rPr lang="en-GB" dirty="0">
                <a:cs typeface="Calibri"/>
              </a:rPr>
              <a:t>Didn't reach an answer</a:t>
            </a:r>
          </a:p>
          <a:p>
            <a:pPr lvl="1"/>
            <a:r>
              <a:rPr lang="en-GB" dirty="0">
                <a:cs typeface="Calibri"/>
              </a:rPr>
              <a:t>Failed at other methods</a:t>
            </a:r>
          </a:p>
          <a:p>
            <a:pPr lvl="1"/>
            <a:r>
              <a:rPr lang="en-GB" dirty="0">
                <a:cs typeface="Calibri"/>
              </a:rPr>
              <a:t>Didn't attempt to reach the answer</a:t>
            </a:r>
          </a:p>
          <a:p>
            <a:pPr lvl="1"/>
            <a:endParaRPr lang="en-GB" dirty="0">
              <a:cs typeface="Calibri"/>
            </a:endParaRPr>
          </a:p>
          <a:p>
            <a:pPr lvl="1"/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1867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4AFEC-D8C4-40E1-96C2-51012647B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Generalising 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16485-B4EB-4DC9-88D6-F25D052D3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People take the easiest way to reach a goal that is sufficiently accurate</a:t>
            </a:r>
            <a:r>
              <a:rPr lang="en-GB" baseline="30000" dirty="0">
                <a:cs typeface="Calibri"/>
              </a:rPr>
              <a:t>[1]</a:t>
            </a:r>
            <a:endParaRPr lang="en-GB" baseline="30000" dirty="0"/>
          </a:p>
          <a:p>
            <a:r>
              <a:rPr lang="en-GB" dirty="0">
                <a:cs typeface="Calibri"/>
              </a:rPr>
              <a:t>They will try to avoid high levels of cognitive effort if they can whilst still reaching their goal</a:t>
            </a:r>
            <a:r>
              <a:rPr lang="en-GB" baseline="30000" dirty="0">
                <a:cs typeface="Calibri"/>
              </a:rPr>
              <a:t>[2]</a:t>
            </a:r>
          </a:p>
          <a:p>
            <a:r>
              <a:rPr lang="en-GB" dirty="0">
                <a:cs typeface="Calibri"/>
              </a:rPr>
              <a:t>This can even be subconscious</a:t>
            </a:r>
            <a:r>
              <a:rPr lang="en-GB" baseline="30000" dirty="0">
                <a:cs typeface="Calibri"/>
              </a:rPr>
              <a:t>[3]</a:t>
            </a: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186BD6-7D3F-47E6-8398-9B53A03C704A}"/>
              </a:ext>
            </a:extLst>
          </p:cNvPr>
          <p:cNvSpPr txBox="1"/>
          <p:nvPr/>
        </p:nvSpPr>
        <p:spPr>
          <a:xfrm>
            <a:off x="0" y="5250871"/>
            <a:ext cx="12192000" cy="18446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1000"/>
              </a:spcBef>
              <a:buAutoNum type="arabicPeriod"/>
            </a:pPr>
            <a:r>
              <a:rPr lang="en-GB" dirty="0">
                <a:ea typeface="+mn-lt"/>
                <a:cs typeface="+mn-lt"/>
              </a:rPr>
              <a:t>Norman, Donald A.[1983],Some Observations on Mental Models, In collection: Mental Models, edited by: Stevens, Albert L. and Gentner, </a:t>
            </a:r>
            <a:r>
              <a:rPr lang="en-GB" dirty="0" err="1">
                <a:ea typeface="+mn-lt"/>
                <a:cs typeface="+mn-lt"/>
              </a:rPr>
              <a:t>Dedre</a:t>
            </a:r>
            <a:r>
              <a:rPr lang="en-GB" dirty="0">
                <a:ea typeface="+mn-lt"/>
                <a:cs typeface="+mn-lt"/>
              </a:rPr>
              <a:t>, Lawrence Erlbaum Associates, pages 7-14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AutoNum type="arabicPeriod"/>
            </a:pPr>
            <a:r>
              <a:rPr lang="en-GB" dirty="0">
                <a:ea typeface="+mn-lt"/>
                <a:cs typeface="+mn-lt"/>
              </a:rPr>
              <a:t>Schwartz, Daniel L. and Black, John B. [1996], Shuttling between depictive models and abstract rules: Induction and fallback, Cognitive Science, pages 457-497, isbn:0364-0213</a:t>
            </a:r>
            <a:endParaRPr lang="en-US" dirty="0">
              <a:cs typeface="Calibri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AutoNum type="arabicPeriod"/>
            </a:pPr>
            <a:r>
              <a:rPr lang="en-GB" dirty="0">
                <a:ea typeface="+mn-lt"/>
                <a:cs typeface="+mn-lt"/>
              </a:rPr>
              <a:t>Cohen, Jonathan D. and Schooler, Jonathan W. [1997], Scientific approaches to consciousness, In collection: Consciousness, Lawrence Erlbaum Associates, isbn:9780805814729</a:t>
            </a:r>
            <a:endParaRPr lang="en-GB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6185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77724-CDE8-4D83-95C0-4F748B1A3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Ski Poles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6414F-128A-4470-8BA7-7F95B77E6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>
                <a:cs typeface="Calibri"/>
              </a:rPr>
              <a:t>Ski poles are helpful when:</a:t>
            </a:r>
            <a:endParaRPr lang="en-GB" dirty="0">
              <a:cs typeface="Calibri"/>
            </a:endParaRPr>
          </a:p>
          <a:p>
            <a:r>
              <a:rPr lang="en-GB">
                <a:cs typeface="Calibri"/>
              </a:rPr>
              <a:t>You are starting to learn to ski</a:t>
            </a:r>
            <a:endParaRPr lang="en-GB"/>
          </a:p>
          <a:p>
            <a:r>
              <a:rPr lang="en-GB">
                <a:cs typeface="Calibri"/>
              </a:rPr>
              <a:t>You are an experienced skiier</a:t>
            </a:r>
          </a:p>
          <a:p>
            <a:pPr marL="0" indent="0">
              <a:buNone/>
            </a:pPr>
            <a:r>
              <a:rPr lang="en-GB">
                <a:cs typeface="Calibri"/>
              </a:rPr>
              <a:t>Ski poles are unhelpful when:</a:t>
            </a:r>
            <a:endParaRPr lang="en-GB" dirty="0">
              <a:cs typeface="Calibri"/>
            </a:endParaRPr>
          </a:p>
          <a:p>
            <a:r>
              <a:rPr lang="en-GB">
                <a:cs typeface="Calibri"/>
              </a:rPr>
              <a:t>You are an intermediate skiier</a:t>
            </a:r>
          </a:p>
        </p:txBody>
      </p:sp>
    </p:spTree>
    <p:extLst>
      <p:ext uri="{BB962C8B-B14F-4D97-AF65-F5344CB8AC3E}">
        <p14:creationId xmlns:p14="http://schemas.microsoft.com/office/powerpoint/2010/main" val="2170256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E7108-00B6-4D38-B756-0CC5EDA26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Implication For Goal Driven </a:t>
            </a:r>
            <a:r>
              <a:rPr lang="en-GB" dirty="0">
                <a:ea typeface="+mj-lt"/>
                <a:cs typeface="+mj-lt"/>
              </a:rPr>
              <a:t>Coding Tasks</a:t>
            </a:r>
            <a:endParaRPr lang="en-GB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67E33-BEEC-46C2-AD73-E249139A7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Goal Driven Learning Tasks teach how to reach the goal</a:t>
            </a:r>
          </a:p>
          <a:p>
            <a:r>
              <a:rPr lang="en-GB" dirty="0">
                <a:cs typeface="Calibri"/>
              </a:rPr>
              <a:t>Coding tasks teach how to get code that matches a specification</a:t>
            </a:r>
          </a:p>
          <a:p>
            <a:r>
              <a:rPr lang="en-GB" dirty="0">
                <a:cs typeface="Calibri"/>
              </a:rPr>
              <a:t>There are ways to achieve their goal without understanding</a:t>
            </a:r>
          </a:p>
          <a:p>
            <a:pPr lvl="1"/>
            <a:r>
              <a:rPr lang="en-GB" dirty="0">
                <a:cs typeface="Calibri"/>
              </a:rPr>
              <a:t>Monkey Typewriter/Random Guessing</a:t>
            </a:r>
          </a:p>
          <a:p>
            <a:pPr lvl="1"/>
            <a:r>
              <a:rPr lang="en-GB" dirty="0">
                <a:cs typeface="Calibri"/>
              </a:rPr>
              <a:t>Pattern Matching/Educated Guessing</a:t>
            </a:r>
          </a:p>
          <a:p>
            <a:pPr lvl="1"/>
            <a:r>
              <a:rPr lang="en-GB" dirty="0">
                <a:cs typeface="Calibri"/>
              </a:rPr>
              <a:t>Help From Tutor/Peers/Internet</a:t>
            </a:r>
          </a:p>
          <a:p>
            <a:r>
              <a:rPr lang="en-GB" dirty="0">
                <a:ea typeface="+mn-lt"/>
                <a:cs typeface="+mn-lt"/>
              </a:rPr>
              <a:t>Success is reaching the goal</a:t>
            </a:r>
          </a:p>
          <a:p>
            <a:r>
              <a:rPr lang="en-GB" dirty="0">
                <a:ea typeface="+mn-lt"/>
                <a:cs typeface="+mn-lt"/>
              </a:rPr>
              <a:t>If a student struggles at understanding code they will avoid it but still see themselves as successful if their program works</a:t>
            </a:r>
          </a:p>
        </p:txBody>
      </p:sp>
    </p:spTree>
    <p:extLst>
      <p:ext uri="{BB962C8B-B14F-4D97-AF65-F5344CB8AC3E}">
        <p14:creationId xmlns:p14="http://schemas.microsoft.com/office/powerpoint/2010/main" val="2657767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C31DE-4A1B-4C89-AD38-462F9D012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Add Extra Goals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6A3B7-4E88-413D-9249-145207986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>
                <a:cs typeface="Calibri"/>
              </a:rPr>
              <a:t>The goals should:</a:t>
            </a:r>
            <a:endParaRPr lang="en-GB" dirty="0">
              <a:cs typeface="Calibri"/>
            </a:endParaRPr>
          </a:p>
          <a:p>
            <a:r>
              <a:rPr lang="en-GB">
                <a:cs typeface="Calibri"/>
              </a:rPr>
              <a:t>Require understanding to achieve</a:t>
            </a:r>
            <a:endParaRPr lang="en-GB"/>
          </a:p>
          <a:p>
            <a:r>
              <a:rPr lang="en-GB">
                <a:cs typeface="Calibri"/>
              </a:rPr>
              <a:t>Involve building new understanding of the code</a:t>
            </a:r>
          </a:p>
          <a:p>
            <a:r>
              <a:rPr lang="en-GB">
                <a:cs typeface="Calibri"/>
              </a:rPr>
              <a:t>Cannot be achieved only using knowledge of the specification</a:t>
            </a:r>
          </a:p>
          <a:p>
            <a:r>
              <a:rPr lang="en-GB">
                <a:cs typeface="Calibri"/>
              </a:rPr>
              <a:t>Feels relevant to coding</a:t>
            </a:r>
          </a:p>
          <a:p>
            <a:r>
              <a:rPr lang="en-GB">
                <a:cs typeface="Calibri"/>
              </a:rPr>
              <a:t>Not annoying to achieve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5891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E29DB-FDA5-4372-8FE5-A864EA1B4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Ask Questions About Understanding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2A69F-41AA-4530-A60A-411DE9ECD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cs typeface="Calibri"/>
              </a:rPr>
              <a:t>Before they see the program run, so they can't use that as a clue</a:t>
            </a:r>
          </a:p>
          <a:p>
            <a:r>
              <a:rPr lang="en-GB">
                <a:cs typeface="Calibri"/>
              </a:rPr>
              <a:t>Focus on code behaviour, instead of the programmer's intention</a:t>
            </a:r>
          </a:p>
          <a:p>
            <a:pPr lvl="1"/>
            <a:r>
              <a:rPr lang="en-GB">
                <a:cs typeface="Calibri"/>
              </a:rPr>
              <a:t>Focus on structural instead of functional understanding</a:t>
            </a:r>
            <a:endParaRPr lang="en-GB" dirty="0">
              <a:cs typeface="Calibri"/>
            </a:endParaRPr>
          </a:p>
          <a:p>
            <a:pPr lvl="1"/>
            <a:r>
              <a:rPr lang="en-GB">
                <a:cs typeface="Calibri"/>
              </a:rPr>
              <a:t>They will often already know their intention; they just wrote it</a:t>
            </a:r>
          </a:p>
          <a:p>
            <a:pPr lvl="1"/>
            <a:r>
              <a:rPr lang="en-GB">
                <a:cs typeface="Calibri"/>
              </a:rPr>
              <a:t>Structural behaviour can be demonstrated by running the code</a:t>
            </a:r>
            <a:endParaRPr lang="en-GB" dirty="0">
              <a:cs typeface="Calibri"/>
            </a:endParaRPr>
          </a:p>
          <a:p>
            <a:pPr lvl="1"/>
            <a:r>
              <a:rPr lang="en-GB">
                <a:cs typeface="Calibri"/>
              </a:rPr>
              <a:t>Structural questions can be automated</a:t>
            </a:r>
            <a:endParaRPr lang="en-GB" dirty="0">
              <a:cs typeface="Calibri"/>
            </a:endParaRPr>
          </a:p>
          <a:p>
            <a:r>
              <a:rPr lang="en-GB">
                <a:cs typeface="Calibri"/>
              </a:rPr>
              <a:t>Ask questions about different sizes of code piece from subexpressions to loops</a:t>
            </a:r>
          </a:p>
          <a:p>
            <a:r>
              <a:rPr lang="en-GB">
                <a:cs typeface="Calibri"/>
              </a:rPr>
              <a:t>Build it into an automated system in the IDE</a:t>
            </a:r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1706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70801-085C-4ADD-A6A9-49AF6BDC7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Example Questions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A61FF-04C2-4418-8058-716923185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159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cs typeface="Calibri"/>
              </a:rPr>
              <a:t>What is the value of </a:t>
            </a:r>
            <a:r>
              <a:rPr lang="en-GB" i="1">
                <a:latin typeface="Miriam Fixed"/>
                <a:cs typeface="Calibri"/>
              </a:rPr>
              <a:t>x + 5</a:t>
            </a:r>
            <a:r>
              <a:rPr lang="en-GB" i="1" dirty="0">
                <a:cs typeface="Calibri"/>
              </a:rPr>
              <a:t> </a:t>
            </a:r>
            <a:r>
              <a:rPr lang="en-GB">
                <a:cs typeface="Calibri"/>
              </a:rPr>
              <a:t>when </a:t>
            </a:r>
            <a:r>
              <a:rPr lang="en-GB" i="1">
                <a:latin typeface="Miriam Fixed"/>
                <a:cs typeface="Calibri"/>
              </a:rPr>
              <a:t>x</a:t>
            </a:r>
            <a:r>
              <a:rPr lang="en-GB">
                <a:cs typeface="Calibri"/>
              </a:rPr>
              <a:t> is </a:t>
            </a:r>
            <a:r>
              <a:rPr lang="en-GB" i="1">
                <a:latin typeface="Miriam Fixed"/>
                <a:cs typeface="Calibri"/>
              </a:rPr>
              <a:t>3</a:t>
            </a:r>
            <a:r>
              <a:rPr lang="en-GB">
                <a:cs typeface="Calibri"/>
              </a:rPr>
              <a:t>?</a:t>
            </a:r>
          </a:p>
          <a:p>
            <a:r>
              <a:rPr lang="en-GB">
                <a:cs typeface="Calibri"/>
              </a:rPr>
              <a:t>After the first execution of the </a:t>
            </a:r>
            <a:r>
              <a:rPr lang="en-GB" i="1">
                <a:latin typeface="Miriam Fixed"/>
                <a:cs typeface="Calibri"/>
              </a:rPr>
              <a:t>for</a:t>
            </a:r>
            <a:r>
              <a:rPr lang="en-GB">
                <a:cs typeface="Calibri"/>
              </a:rPr>
              <a:t> loop what is the value of </a:t>
            </a:r>
            <a:r>
              <a:rPr lang="en-GB" i="1">
                <a:latin typeface="Miriam Fixed"/>
                <a:cs typeface="Calibri"/>
              </a:rPr>
              <a:t>y</a:t>
            </a:r>
            <a:r>
              <a:rPr lang="en-GB">
                <a:cs typeface="Calibri"/>
              </a:rPr>
              <a:t>?</a:t>
            </a:r>
          </a:p>
          <a:p>
            <a:r>
              <a:rPr lang="en-GB">
                <a:cs typeface="Calibri"/>
              </a:rPr>
              <a:t>Will the code inside the </a:t>
            </a:r>
            <a:r>
              <a:rPr lang="en-GB" i="1">
                <a:latin typeface="Miriam Fixed"/>
                <a:cs typeface="Calibri"/>
              </a:rPr>
              <a:t>if</a:t>
            </a:r>
            <a:r>
              <a:rPr lang="en-GB">
                <a:cs typeface="Calibri"/>
              </a:rPr>
              <a:t> statement execute the second time?</a:t>
            </a:r>
            <a:endParaRPr lang="en-GB" dirty="0">
              <a:cs typeface="Calibri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95C8C6E-EB96-4184-881A-50E7FFF636E6}"/>
              </a:ext>
            </a:extLst>
          </p:cNvPr>
          <p:cNvSpPr txBox="1">
            <a:spLocks/>
          </p:cNvSpPr>
          <p:nvPr/>
        </p:nvSpPr>
        <p:spPr>
          <a:xfrm>
            <a:off x="852054" y="31914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cs typeface="Calibri Light"/>
              </a:rPr>
              <a:t>Question Picking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81D9641-ED16-45BE-9C83-0BD399C49BCF}"/>
              </a:ext>
            </a:extLst>
          </p:cNvPr>
          <p:cNvSpPr txBox="1">
            <a:spLocks/>
          </p:cNvSpPr>
          <p:nvPr/>
        </p:nvSpPr>
        <p:spPr>
          <a:xfrm>
            <a:off x="824345" y="4333298"/>
            <a:ext cx="10515600" cy="18159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cs typeface="Calibri"/>
              </a:rPr>
              <a:t>Ask questions on topics that haven't been answered right twice in a row</a:t>
            </a:r>
          </a:p>
          <a:p>
            <a:r>
              <a:rPr lang="en-GB" dirty="0">
                <a:cs typeface="Calibri"/>
              </a:rPr>
              <a:t>Ask for the outcome of three iterations of a loop</a:t>
            </a:r>
          </a:p>
          <a:p>
            <a:r>
              <a:rPr lang="en-GB" dirty="0">
                <a:latin typeface="Calibri" panose="020F0502020204030204"/>
                <a:cs typeface="Calibri"/>
              </a:rPr>
              <a:t>Ask about iterations that go through different paths</a:t>
            </a:r>
          </a:p>
          <a:p>
            <a:pPr marL="0" indent="0">
              <a:buNone/>
            </a:pPr>
            <a:endParaRPr lang="en-GB" dirty="0">
              <a:latin typeface="Calibri" panose="020F0502020204030204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2650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A4AF9-E06B-488B-838F-E68B3BE4E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Tutor Feedback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7AD13-250B-499F-8D08-8B2CE13B2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cs typeface="Calibri"/>
              </a:rPr>
              <a:t>Should ask the questions in execution order</a:t>
            </a:r>
          </a:p>
          <a:p>
            <a:r>
              <a:rPr lang="en-GB">
                <a:cs typeface="Calibri"/>
              </a:rPr>
              <a:t>But should skip some parts</a:t>
            </a:r>
          </a:p>
          <a:p>
            <a:r>
              <a:rPr lang="en-GB">
                <a:cs typeface="Calibri"/>
              </a:rPr>
              <a:t>Concern that some students may not be able to answer structural questions at all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7466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5E0AA-B1FD-42D2-9898-6157C2E0E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The Exploratory Study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51F74-7353-4A92-B840-23AD49769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cs typeface="Calibri"/>
              </a:rPr>
              <a:t>Acted as an automated tutor asking questions</a:t>
            </a:r>
            <a:endParaRPr lang="en-GB" dirty="0">
              <a:cs typeface="Calibri"/>
            </a:endParaRPr>
          </a:p>
          <a:p>
            <a:r>
              <a:rPr lang="en-GB">
                <a:cs typeface="Calibri"/>
              </a:rPr>
              <a:t>Participants completed coding tasks in Python</a:t>
            </a:r>
            <a:endParaRPr lang="en-GB" dirty="0">
              <a:cs typeface="Calibri"/>
            </a:endParaRPr>
          </a:p>
          <a:p>
            <a:r>
              <a:rPr lang="en-GB">
                <a:cs typeface="Calibri"/>
              </a:rPr>
              <a:t>2 participants from CS1P and 2 from CS1PX</a:t>
            </a:r>
          </a:p>
          <a:p>
            <a:r>
              <a:rPr lang="en-GB">
                <a:cs typeface="Calibri"/>
              </a:rPr>
              <a:t>Asked about their experience during semistructured interviews afterwards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5005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0A9F5E47-6F0F-4EE8-BAB1-CB27DF53C8AA}"/>
              </a:ext>
            </a:extLst>
          </p:cNvPr>
          <p:cNvSpPr/>
          <p:nvPr/>
        </p:nvSpPr>
        <p:spPr>
          <a:xfrm>
            <a:off x="1694585" y="3251697"/>
            <a:ext cx="6954982" cy="281247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>
                <a:ea typeface="+mn-lt"/>
                <a:cs typeface="+mn-lt"/>
              </a:rPr>
              <a:t>Usually I would just write it, see if it works, if it works great move on if it doesn’t work oh god ok why is not working.</a:t>
            </a:r>
            <a:endParaRPr lang="en-US">
              <a:ea typeface="+mn-lt"/>
              <a:cs typeface="+mn-lt"/>
            </a:endParaRP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7BCCDB4C-2444-4370-8FA1-47E2DCD93520}"/>
              </a:ext>
            </a:extLst>
          </p:cNvPr>
          <p:cNvSpPr/>
          <p:nvPr/>
        </p:nvSpPr>
        <p:spPr>
          <a:xfrm>
            <a:off x="1071130" y="397658"/>
            <a:ext cx="3671455" cy="207818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>
                <a:ea typeface="+mn-lt"/>
                <a:cs typeface="+mn-lt"/>
              </a:rPr>
              <a:t>I’m very much just run it, run it, run it.</a:t>
            </a:r>
            <a:endParaRPr lang="en-US">
              <a:ea typeface="+mn-lt"/>
              <a:cs typeface="+mn-lt"/>
            </a:endParaRP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19B8A0FF-D260-4672-AEB2-DA9B11D6EDD4}"/>
              </a:ext>
            </a:extLst>
          </p:cNvPr>
          <p:cNvSpPr/>
          <p:nvPr/>
        </p:nvSpPr>
        <p:spPr>
          <a:xfrm>
            <a:off x="5684693" y="397658"/>
            <a:ext cx="3671455" cy="207818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cs typeface="Calibri"/>
              </a:rPr>
              <a:t>The run button is my best friend</a:t>
            </a:r>
          </a:p>
        </p:txBody>
      </p:sp>
    </p:spTree>
    <p:extLst>
      <p:ext uri="{BB962C8B-B14F-4D97-AF65-F5344CB8AC3E}">
        <p14:creationId xmlns:p14="http://schemas.microsoft.com/office/powerpoint/2010/main" val="254761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61768-C727-469A-90A8-D1460B637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They Looked Closely At Their Code</a:t>
            </a:r>
            <a:endParaRPr lang="en-GB" dirty="0">
              <a:cs typeface="Calibri Light"/>
            </a:endParaRP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82838A66-AA8E-46AC-8757-83817995A7B5}"/>
              </a:ext>
            </a:extLst>
          </p:cNvPr>
          <p:cNvSpPr/>
          <p:nvPr/>
        </p:nvSpPr>
        <p:spPr>
          <a:xfrm>
            <a:off x="5638801" y="1695659"/>
            <a:ext cx="3144981" cy="162098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ea typeface="+mn-lt"/>
                <a:cs typeface="+mn-lt"/>
              </a:rPr>
              <a:t>I feel like this is good for making me pay more attention to details.</a:t>
            </a:r>
            <a:endParaRPr lang="en-US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6AF34DDE-6394-4362-BE81-F8471EA7A37F}"/>
              </a:ext>
            </a:extLst>
          </p:cNvPr>
          <p:cNvSpPr/>
          <p:nvPr/>
        </p:nvSpPr>
        <p:spPr>
          <a:xfrm>
            <a:off x="350695" y="1699988"/>
            <a:ext cx="5015345" cy="1856509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ea typeface="+mn-lt"/>
                <a:cs typeface="+mn-lt"/>
              </a:rPr>
              <a:t>I’m hitting that run button going this is going to run because I’ve looked at it and its like yeah nothing is getting past me because I’ve scrutinised it so much.</a:t>
            </a:r>
            <a:endParaRPr lang="en-US"/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EE2381C9-B56A-4305-A59A-04C1A1629F90}"/>
              </a:ext>
            </a:extLst>
          </p:cNvPr>
          <p:cNvSpPr/>
          <p:nvPr/>
        </p:nvSpPr>
        <p:spPr>
          <a:xfrm>
            <a:off x="7670223" y="4239697"/>
            <a:ext cx="4253345" cy="133003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ea typeface="+mn-lt"/>
                <a:cs typeface="+mn-lt"/>
              </a:rPr>
              <a:t>I will be staring at my code for longer before I use the run button I guess maybe inspecting it more.</a:t>
            </a:r>
            <a:endParaRPr lang="en-US"/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53890F03-374F-4EFA-A940-678A1263B929}"/>
              </a:ext>
            </a:extLst>
          </p:cNvPr>
          <p:cNvSpPr/>
          <p:nvPr/>
        </p:nvSpPr>
        <p:spPr>
          <a:xfrm>
            <a:off x="345498" y="4022355"/>
            <a:ext cx="3713018" cy="162098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ea typeface="+mn-lt"/>
                <a:cs typeface="+mn-lt"/>
              </a:rPr>
              <a:t>I was a lot slower but I was scrutenising my code in a lot more. I was looking at it a lot more in depth than what I would usually do.</a:t>
            </a:r>
            <a:endParaRPr lang="en-US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485EE40F-AC3E-4D44-A194-8A29812CA7A0}"/>
              </a:ext>
            </a:extLst>
          </p:cNvPr>
          <p:cNvSpPr/>
          <p:nvPr/>
        </p:nvSpPr>
        <p:spPr>
          <a:xfrm>
            <a:off x="9299865" y="1796105"/>
            <a:ext cx="2549236" cy="142701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ea typeface="+mn-lt"/>
                <a:cs typeface="+mn-lt"/>
              </a:rPr>
              <a:t>It made me suspicious of everything. Its like does this do what it does?</a:t>
            </a:r>
            <a:endParaRPr lang="en-US"/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1F08963B-4490-4C4A-BF57-857728F52134}"/>
              </a:ext>
            </a:extLst>
          </p:cNvPr>
          <p:cNvSpPr/>
          <p:nvPr/>
        </p:nvSpPr>
        <p:spPr>
          <a:xfrm>
            <a:off x="4225637" y="4411149"/>
            <a:ext cx="3186545" cy="1108363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ea typeface="+mn-lt"/>
                <a:cs typeface="+mn-lt"/>
              </a:rPr>
              <a:t>Well after this I’m beginning to question a lot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35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F9B32-E578-4BDA-8BFB-450D6E91A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Effect On Confidence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18D06-9157-4B0B-9D23-F515B4B29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A946B4AE-C498-44EF-BCAD-08A9F84E2F12}"/>
              </a:ext>
            </a:extLst>
          </p:cNvPr>
          <p:cNvSpPr/>
          <p:nvPr/>
        </p:nvSpPr>
        <p:spPr>
          <a:xfrm>
            <a:off x="2715490" y="1889622"/>
            <a:ext cx="2244437" cy="120534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ea typeface="+mn-lt"/>
                <a:cs typeface="+mn-lt"/>
              </a:rPr>
              <a:t>My confidence has gone down</a:t>
            </a:r>
            <a:endParaRPr lang="en-US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68248444-54F2-403B-AF79-B6DEB674E7CA}"/>
              </a:ext>
            </a:extLst>
          </p:cNvPr>
          <p:cNvSpPr/>
          <p:nvPr/>
        </p:nvSpPr>
        <p:spPr>
          <a:xfrm>
            <a:off x="7901420" y="1893951"/>
            <a:ext cx="2216727" cy="142701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ea typeface="+mn-lt"/>
                <a:cs typeface="+mn-lt"/>
              </a:rPr>
              <a:t>I’m beginning to say to myself in my head I’d better be revising.</a:t>
            </a:r>
            <a:endParaRPr lang="en-US"/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2E3AB22B-A33A-4777-A80A-6DEC4B492826}"/>
              </a:ext>
            </a:extLst>
          </p:cNvPr>
          <p:cNvSpPr/>
          <p:nvPr/>
        </p:nvSpPr>
        <p:spPr>
          <a:xfrm>
            <a:off x="3532043" y="3523593"/>
            <a:ext cx="4156363" cy="252152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ea typeface="+mn-lt"/>
                <a:cs typeface="+mn-lt"/>
              </a:rPr>
              <a:t>the attention to detail in like how my able to without testing the code right away actually going through it and thinking about it., like how many errors could I catch if I pay more attention to detail. In this sense my confidence went definitely down.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58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F9B32-E578-4BDA-8BFB-450D6E91A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Effect On Confidence : Why?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18D06-9157-4B0B-9D23-F515B4B29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2E3AB22B-A33A-4777-A80A-6DEC4B492826}"/>
              </a:ext>
            </a:extLst>
          </p:cNvPr>
          <p:cNvSpPr/>
          <p:nvPr/>
        </p:nvSpPr>
        <p:spPr>
          <a:xfrm>
            <a:off x="6455351" y="3703702"/>
            <a:ext cx="3158836" cy="2189017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ea typeface="+mn-lt"/>
                <a:cs typeface="+mn-lt"/>
              </a:rPr>
              <a:t>The part involving dictionaries and counting cause thats all something I couldn’t grasp last year and I’ve had no contact with it once again.</a:t>
            </a:r>
            <a:endParaRPr lang="en-US">
              <a:ea typeface="+mn-lt"/>
              <a:cs typeface="+mn-lt"/>
            </a:endParaRP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8C488BFC-64DC-4C46-8060-3081CE1091EE}"/>
              </a:ext>
            </a:extLst>
          </p:cNvPr>
          <p:cNvSpPr/>
          <p:nvPr/>
        </p:nvSpPr>
        <p:spPr>
          <a:xfrm>
            <a:off x="6539346" y="1903477"/>
            <a:ext cx="2701636" cy="128847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ea typeface="+mn-lt"/>
                <a:cs typeface="+mn-lt"/>
              </a:rPr>
              <a:t>The number of mistakes I made</a:t>
            </a:r>
            <a:endParaRPr lang="en-US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4186DCA2-D46B-4B7C-ACA7-96A570EB0A72}"/>
              </a:ext>
            </a:extLst>
          </p:cNvPr>
          <p:cNvSpPr/>
          <p:nvPr/>
        </p:nvSpPr>
        <p:spPr>
          <a:xfrm>
            <a:off x="1750003" y="1561442"/>
            <a:ext cx="3422072" cy="153785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ea typeface="+mn-lt"/>
                <a:cs typeface="+mn-lt"/>
              </a:rPr>
              <a:t>How long it took to solve these kinds of questions because I don’t think it should have taken this long</a:t>
            </a:r>
            <a:endParaRPr lang="en-US"/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35A2FFAE-D032-4190-9F78-4512C6E82E41}"/>
              </a:ext>
            </a:extLst>
          </p:cNvPr>
          <p:cNvSpPr/>
          <p:nvPr/>
        </p:nvSpPr>
        <p:spPr>
          <a:xfrm>
            <a:off x="1851315" y="4004171"/>
            <a:ext cx="2715491" cy="174567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ea typeface="+mn-lt"/>
                <a:cs typeface="+mn-lt"/>
              </a:rPr>
              <a:t>These are things that I have done and I would have expected more of myself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21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1BE87-18B9-45B3-A8F5-D6C2039A7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Effect On Confidence</a:t>
            </a:r>
            <a:endParaRPr lang="en-GB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19975-E011-4855-A6DD-723882BB2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In general their confidence dropped</a:t>
            </a:r>
          </a:p>
          <a:p>
            <a:r>
              <a:rPr lang="en-GB" dirty="0">
                <a:cs typeface="Calibri"/>
              </a:rPr>
              <a:t>Weak skills had been exposed</a:t>
            </a:r>
          </a:p>
          <a:p>
            <a:r>
              <a:rPr lang="en-GB" dirty="0">
                <a:cs typeface="Calibri"/>
              </a:rPr>
              <a:t>Goal driven learning had hidden the weaknesses</a:t>
            </a:r>
          </a:p>
          <a:p>
            <a:r>
              <a:rPr lang="en-GB" dirty="0">
                <a:cs typeface="Calibri"/>
              </a:rPr>
              <a:t>Using this technique at the beginning would prevent those weaknesses ever forming</a:t>
            </a:r>
          </a:p>
          <a:p>
            <a:r>
              <a:rPr lang="en-GB" dirty="0">
                <a:cs typeface="Calibri"/>
              </a:rPr>
              <a:t>This happened at all levels of ability</a:t>
            </a:r>
          </a:p>
        </p:txBody>
      </p:sp>
    </p:spTree>
    <p:extLst>
      <p:ext uri="{BB962C8B-B14F-4D97-AF65-F5344CB8AC3E}">
        <p14:creationId xmlns:p14="http://schemas.microsoft.com/office/powerpoint/2010/main" val="42460217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608E3-313A-4A23-9A53-21A6F2956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Summary of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D459F-4BDF-4024-AFF8-22807756A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Survey of code comprehension literature and pedagogies</a:t>
            </a:r>
          </a:p>
          <a:p>
            <a:r>
              <a:rPr lang="en-GB" dirty="0">
                <a:cs typeface="Calibri"/>
              </a:rPr>
              <a:t>Survey of literature on demonstrations and mental models to show why demonstrations do not work</a:t>
            </a:r>
          </a:p>
          <a:p>
            <a:r>
              <a:rPr lang="en-GB" dirty="0">
                <a:cs typeface="Calibri"/>
              </a:rPr>
              <a:t>Analysis of running code as a demonstration of code behaviour</a:t>
            </a:r>
          </a:p>
          <a:p>
            <a:r>
              <a:rPr lang="en-GB" dirty="0">
                <a:cs typeface="Calibri"/>
              </a:rPr>
              <a:t>Tutor survey to collect best practices and feedback</a:t>
            </a:r>
          </a:p>
          <a:p>
            <a:r>
              <a:rPr lang="en-GB" dirty="0">
                <a:cs typeface="Calibri"/>
              </a:rPr>
              <a:t>Created a protocol to generate questions from student's code</a:t>
            </a:r>
          </a:p>
          <a:p>
            <a:r>
              <a:rPr lang="en-GB" dirty="0">
                <a:cs typeface="Calibri"/>
              </a:rPr>
              <a:t>Organising and running tutor sessions with students</a:t>
            </a:r>
          </a:p>
          <a:p>
            <a:r>
              <a:rPr lang="en-GB" dirty="0">
                <a:cs typeface="Calibri"/>
              </a:rPr>
              <a:t>Analysis and discussion of results</a:t>
            </a: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3660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0A9F5E47-6F0F-4EE8-BAB1-CB27DF53C8AA}"/>
              </a:ext>
            </a:extLst>
          </p:cNvPr>
          <p:cNvSpPr/>
          <p:nvPr/>
        </p:nvSpPr>
        <p:spPr>
          <a:xfrm>
            <a:off x="877167" y="1034969"/>
            <a:ext cx="10196945" cy="433647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>
                <a:ea typeface="+mn-lt"/>
                <a:cs typeface="+mn-lt"/>
              </a:rPr>
              <a:t>I’m hitting that run button going this is going to run because I’ve looked at it and its like yeah nothing is getting past me because I’ve scrutinised it so much.</a:t>
            </a:r>
            <a:endParaRPr lang="en-US" sz="3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5F4FA-D138-4D83-9CD4-BE0F0CF24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Discussion Questions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15054-3891-4F71-A49C-A5230C9D3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In your experience, how many students avoid thinking deeply about their code?</a:t>
            </a:r>
          </a:p>
          <a:p>
            <a:r>
              <a:rPr lang="en-GB" dirty="0">
                <a:cs typeface="Calibri"/>
              </a:rPr>
              <a:t>Should they always be encouraged to understand all their code? When is it ok not to?</a:t>
            </a:r>
          </a:p>
          <a:p>
            <a:r>
              <a:rPr lang="en-GB" dirty="0">
                <a:cs typeface="Calibri"/>
              </a:rPr>
              <a:t>Are there other areas in Computing Science where it is easy to take an approach to a task that makes it less educationally effective?</a:t>
            </a:r>
          </a:p>
        </p:txBody>
      </p:sp>
    </p:spTree>
    <p:extLst>
      <p:ext uri="{BB962C8B-B14F-4D97-AF65-F5344CB8AC3E}">
        <p14:creationId xmlns:p14="http://schemas.microsoft.com/office/powerpoint/2010/main" val="77777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35D2E-CDCC-4678-A01A-8EF3793EF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cs typeface="Calibri Light"/>
              </a:rPr>
              <a:t>Motivation</a:t>
            </a:r>
            <a:endParaRPr lang="en-GB"/>
          </a:p>
        </p:txBody>
      </p:sp>
      <p:graphicFrame>
        <p:nvGraphicFramePr>
          <p:cNvPr id="5" name="Diagram 5">
            <a:extLst>
              <a:ext uri="{FF2B5EF4-FFF2-40B4-BE49-F238E27FC236}">
                <a16:creationId xmlns:a16="http://schemas.microsoft.com/office/drawing/2014/main" id="{01342886-9D68-44F8-80E4-74E4AB4E14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4709978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854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CF888-7041-4301-9DEB-5C0E0F6F0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Doesn't Code Writing Already Teach Code Comprehension?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064E5-5E2C-4759-AC12-C637E402A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Yes, for some students.</a:t>
            </a:r>
          </a:p>
          <a:p>
            <a:r>
              <a:rPr lang="en-GB" dirty="0">
                <a:cs typeface="Calibri"/>
              </a:rPr>
              <a:t>But not all.</a:t>
            </a:r>
          </a:p>
          <a:p>
            <a:r>
              <a:rPr lang="en-GB" dirty="0">
                <a:cs typeface="Calibri"/>
              </a:rPr>
              <a:t>Many tutors and lecturers have experienced student that do not understand the code that they have written.</a:t>
            </a:r>
          </a:p>
          <a:p>
            <a:r>
              <a:rPr lang="en-GB" dirty="0">
                <a:cs typeface="Calibri"/>
              </a:rPr>
              <a:t>To be able to merge code comprehension and code writing it helps to understand why writing code doesn't always involve understanding it</a:t>
            </a:r>
          </a:p>
        </p:txBody>
      </p:sp>
    </p:spTree>
    <p:extLst>
      <p:ext uri="{BB962C8B-B14F-4D97-AF65-F5344CB8AC3E}">
        <p14:creationId xmlns:p14="http://schemas.microsoft.com/office/powerpoint/2010/main" val="458382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60A46-5B09-43A5-A83E-68C1F23DE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Demonstration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6325A-355E-4050-BE23-6D3E74FEA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You will answer two multiplication questions</a:t>
            </a:r>
          </a:p>
          <a:p>
            <a:r>
              <a:rPr lang="en-GB" dirty="0">
                <a:cs typeface="Calibri"/>
              </a:rPr>
              <a:t>Report when you know the answer</a:t>
            </a:r>
          </a:p>
        </p:txBody>
      </p:sp>
    </p:spTree>
    <p:extLst>
      <p:ext uri="{BB962C8B-B14F-4D97-AF65-F5344CB8AC3E}">
        <p14:creationId xmlns:p14="http://schemas.microsoft.com/office/powerpoint/2010/main" val="776187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B438D-EDEB-40AA-8651-5F6028F74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0027"/>
          </a:xfrm>
        </p:spPr>
        <p:txBody>
          <a:bodyPr>
            <a:normAutofit/>
          </a:bodyPr>
          <a:lstStyle/>
          <a:p>
            <a:pPr algn="ctr"/>
            <a:r>
              <a:rPr lang="en-GB" sz="9600" dirty="0">
                <a:cs typeface="Calibri Light"/>
              </a:rPr>
              <a:t>73 x 73 = ?</a:t>
            </a:r>
          </a:p>
        </p:txBody>
      </p:sp>
    </p:spTree>
    <p:extLst>
      <p:ext uri="{BB962C8B-B14F-4D97-AF65-F5344CB8AC3E}">
        <p14:creationId xmlns:p14="http://schemas.microsoft.com/office/powerpoint/2010/main" val="4282053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B438D-EDEB-40AA-8651-5F6028F74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0027"/>
          </a:xfrm>
        </p:spPr>
        <p:txBody>
          <a:bodyPr>
            <a:normAutofit/>
          </a:bodyPr>
          <a:lstStyle/>
          <a:p>
            <a:pPr algn="ctr"/>
            <a:r>
              <a:rPr lang="en-GB" sz="9600" dirty="0">
                <a:cs typeface="Calibri Light"/>
              </a:rPr>
              <a:t>73 x 73 = 5329</a:t>
            </a:r>
          </a:p>
        </p:txBody>
      </p:sp>
    </p:spTree>
    <p:extLst>
      <p:ext uri="{BB962C8B-B14F-4D97-AF65-F5344CB8AC3E}">
        <p14:creationId xmlns:p14="http://schemas.microsoft.com/office/powerpoint/2010/main" val="3307798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68CD4-4AE7-418B-B916-EB119EB08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How did you reach your answer?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14D59-3F74-4042-96F7-8844FE610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GB" dirty="0">
                <a:cs typeface="Calibri"/>
              </a:rPr>
              <a:t>Did the multiplication</a:t>
            </a:r>
          </a:p>
          <a:p>
            <a:pPr lvl="1"/>
            <a:r>
              <a:rPr lang="en-GB" dirty="0">
                <a:cs typeface="Calibri"/>
              </a:rPr>
              <a:t>Mental arithmetic</a:t>
            </a:r>
          </a:p>
          <a:p>
            <a:pPr lvl="1"/>
            <a:r>
              <a:rPr lang="en-GB" dirty="0">
                <a:cs typeface="Calibri"/>
              </a:rPr>
              <a:t>Long multiplication on paper</a:t>
            </a:r>
          </a:p>
          <a:p>
            <a:r>
              <a:rPr lang="en-GB" dirty="0">
                <a:cs typeface="Calibri"/>
              </a:rPr>
              <a:t>Got something else to do it for you</a:t>
            </a:r>
          </a:p>
          <a:p>
            <a:pPr lvl="1"/>
            <a:r>
              <a:rPr lang="en-GB" dirty="0">
                <a:cs typeface="Calibri"/>
              </a:rPr>
              <a:t>Used a calculator</a:t>
            </a:r>
          </a:p>
          <a:p>
            <a:pPr lvl="1"/>
            <a:r>
              <a:rPr lang="en-GB" dirty="0">
                <a:cs typeface="Calibri"/>
              </a:rPr>
              <a:t>Looked at somebody else's working</a:t>
            </a:r>
          </a:p>
          <a:p>
            <a:r>
              <a:rPr lang="en-GB" dirty="0">
                <a:cs typeface="Calibri"/>
              </a:rPr>
              <a:t>Already knew the answer</a:t>
            </a:r>
          </a:p>
          <a:p>
            <a:pPr lvl="1"/>
            <a:r>
              <a:rPr lang="en-GB" dirty="0">
                <a:cs typeface="Calibri"/>
              </a:rPr>
              <a:t>You have a very good knowledge of square numbers</a:t>
            </a:r>
          </a:p>
          <a:p>
            <a:pPr lvl="1"/>
            <a:r>
              <a:rPr lang="en-GB" dirty="0">
                <a:cs typeface="Calibri"/>
              </a:rPr>
              <a:t>You have already seen the presentation</a:t>
            </a:r>
          </a:p>
          <a:p>
            <a:r>
              <a:rPr lang="en-GB" dirty="0">
                <a:cs typeface="Calibri"/>
              </a:rPr>
              <a:t>Didn't reach an answer</a:t>
            </a:r>
          </a:p>
          <a:p>
            <a:pPr lvl="1"/>
            <a:r>
              <a:rPr lang="en-GB" dirty="0">
                <a:cs typeface="Calibri"/>
              </a:rPr>
              <a:t>Couldn't</a:t>
            </a:r>
            <a:r>
              <a:rPr lang="en-GB">
                <a:cs typeface="Calibri"/>
              </a:rPr>
              <a:t> find a method</a:t>
            </a:r>
            <a:endParaRPr lang="en-GB" dirty="0">
              <a:cs typeface="Calibri"/>
            </a:endParaRPr>
          </a:p>
          <a:p>
            <a:pPr lvl="1"/>
            <a:r>
              <a:rPr lang="en-GB">
                <a:cs typeface="Calibri"/>
              </a:rPr>
              <a:t>Failed at other methods</a:t>
            </a:r>
          </a:p>
          <a:p>
            <a:pPr lvl="1"/>
            <a:r>
              <a:rPr lang="en-GB" dirty="0">
                <a:cs typeface="Calibri"/>
              </a:rPr>
              <a:t>Didn't attempt to reach the answer</a:t>
            </a:r>
          </a:p>
          <a:p>
            <a:pPr lvl="1"/>
            <a:endParaRPr lang="en-GB" dirty="0">
              <a:cs typeface="Calibri"/>
            </a:endParaRPr>
          </a:p>
          <a:p>
            <a:pPr lvl="1"/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4191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B438D-EDEB-40AA-8651-5F6028F74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7677"/>
            <a:ext cx="10515600" cy="6020027"/>
          </a:xfrm>
        </p:spPr>
        <p:txBody>
          <a:bodyPr>
            <a:normAutofit/>
          </a:bodyPr>
          <a:lstStyle/>
          <a:p>
            <a:pPr algn="ctr"/>
            <a:r>
              <a:rPr lang="en-GB" sz="9600" dirty="0">
                <a:cs typeface="Calibri Light"/>
              </a:rPr>
              <a:t>532 x 532 = ?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913EE4-AD0E-478D-A382-03E481F50C16}"/>
              </a:ext>
            </a:extLst>
          </p:cNvPr>
          <p:cNvSpPr txBox="1"/>
          <p:nvPr/>
        </p:nvSpPr>
        <p:spPr>
          <a:xfrm>
            <a:off x="4032469" y="4225159"/>
            <a:ext cx="4118303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ea typeface="+mn-lt"/>
                <a:cs typeface="+mn-lt"/>
              </a:rPr>
              <a:t>sqrt(283024) = 532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39292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Merging Code Comprehension and Writing Tasks</vt:lpstr>
      <vt:lpstr>PowerPoint Presentation</vt:lpstr>
      <vt:lpstr>Motivation</vt:lpstr>
      <vt:lpstr>Doesn't Code Writing Already Teach Code Comprehension?</vt:lpstr>
      <vt:lpstr>Demonstration</vt:lpstr>
      <vt:lpstr>73 x 73 = ?</vt:lpstr>
      <vt:lpstr>73 x 73 = 5329</vt:lpstr>
      <vt:lpstr>How did you reach your answer?</vt:lpstr>
      <vt:lpstr>532 x 532 = ?</vt:lpstr>
      <vt:lpstr>532 x 532 = 283024</vt:lpstr>
      <vt:lpstr>How did you reach your answer?</vt:lpstr>
      <vt:lpstr>Generalising </vt:lpstr>
      <vt:lpstr>Ski Poles</vt:lpstr>
      <vt:lpstr>Implication For Goal Driven Coding Tasks</vt:lpstr>
      <vt:lpstr>Add Extra Goals</vt:lpstr>
      <vt:lpstr>Ask Questions About Understanding</vt:lpstr>
      <vt:lpstr>Example Questions</vt:lpstr>
      <vt:lpstr>Tutor Feedback</vt:lpstr>
      <vt:lpstr>The Exploratory Study</vt:lpstr>
      <vt:lpstr>They Looked Closely At Their Code</vt:lpstr>
      <vt:lpstr>Effect On Confidence</vt:lpstr>
      <vt:lpstr>Effect On Confidence : Why?</vt:lpstr>
      <vt:lpstr>Effect On Confidence</vt:lpstr>
      <vt:lpstr>Summary of the Project</vt:lpstr>
      <vt:lpstr>PowerPoint Presentation</vt:lpstr>
      <vt:lpstr>Discussion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1596</cp:revision>
  <dcterms:created xsi:type="dcterms:W3CDTF">2020-04-29T13:57:23Z</dcterms:created>
  <dcterms:modified xsi:type="dcterms:W3CDTF">2020-05-04T13:35:04Z</dcterms:modified>
</cp:coreProperties>
</file>