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275" r:id="rId2"/>
    <p:sldId id="271" r:id="rId3"/>
    <p:sldId id="260" r:id="rId4"/>
    <p:sldId id="258" r:id="rId5"/>
    <p:sldId id="274" r:id="rId6"/>
    <p:sldId id="259" r:id="rId7"/>
    <p:sldId id="261" r:id="rId8"/>
    <p:sldId id="263" r:id="rId9"/>
    <p:sldId id="264" r:id="rId10"/>
    <p:sldId id="265" r:id="rId11"/>
    <p:sldId id="267" r:id="rId12"/>
    <p:sldId id="266" r:id="rId13"/>
    <p:sldId id="270" r:id="rId14"/>
    <p:sldId id="273" r:id="rId15"/>
    <p:sldId id="268" r:id="rId16"/>
    <p:sldId id="272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35" autoAdjust="0"/>
    <p:restoredTop sz="94660"/>
  </p:normalViewPr>
  <p:slideViewPr>
    <p:cSldViewPr snapToGrid="0">
      <p:cViewPr varScale="1">
        <p:scale>
          <a:sx n="90" d="100"/>
          <a:sy n="90" d="100"/>
        </p:scale>
        <p:origin x="528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CB01C08-3003-4BA7-853F-564457799E50}" type="datetimeFigureOut">
              <a:rPr lang="en-GB" smtClean="0"/>
              <a:t>10/12/2020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A605F78-46CA-402C-8A00-1AFF3159333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7854556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Hi everybody! Today we are going to be talking about Null hypothesis significance testing. That is a technique that underlies most if not all of the analyses that you will be seeing in the quantitative part of you research methods course.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A893153-2900-4E20-B09D-A0307E54AA9A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799603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B90848-B1C5-4B52-8187-74894C92822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>
                <a:latin typeface="Garamond" panose="02020404030301010803" pitchFamily="18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865B9B4-88EA-4CB7-8680-D0F1DD63E5C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>
                <a:latin typeface="Garamond" panose="02020404030301010803" pitchFamily="18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  <a:endParaRPr lang="en-GB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B43644D-433E-4100-90A2-83DBA20EED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C26B9A-0443-4DD2-8DFB-1FC8FC5302E1}" type="datetimeFigureOut">
              <a:rPr lang="en-GB" smtClean="0"/>
              <a:t>10/12/2020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BB38132-C17B-4F61-84C6-30B91DC29F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E4477D9-42BA-4712-AD13-AA7845013B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123EF3-26C6-4D1A-8ED5-69E1907C1A3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759504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7A4E93-5236-406F-8886-9B92F7CA00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36B3B8A-5F10-4895-A507-6C5664E768F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097368B-FDEA-4D21-9041-EA36CE82EF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C26B9A-0443-4DD2-8DFB-1FC8FC5302E1}" type="datetimeFigureOut">
              <a:rPr lang="en-GB" smtClean="0"/>
              <a:t>10/12/2020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765626E-8CE8-4309-923D-BA08CD4DDE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222AEC3-8263-4289-86DF-64CE03281E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123EF3-26C6-4D1A-8ED5-69E1907C1A3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234939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A1F21D3-BAD7-4D18-BF00-C07EBA107C0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EBB7086-42E5-4D52-82DD-ADABB111B78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E69D183-443D-4E8E-84BC-83364BEDD7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C26B9A-0443-4DD2-8DFB-1FC8FC5302E1}" type="datetimeFigureOut">
              <a:rPr lang="en-GB" smtClean="0"/>
              <a:t>10/12/2020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9B3CCF7-425A-4FCB-8042-7E7CA34920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B575518-B489-4128-A85D-BD073821BE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123EF3-26C6-4D1A-8ED5-69E1907C1A3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137793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F7E014-4AED-403B-94A2-8DAAAEDDAD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Garamond" panose="02020404030301010803" pitchFamily="18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8582479-BD4F-46A4-A431-A302CDB0ECD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Garamond" panose="02020404030301010803" pitchFamily="18" charset="0"/>
              </a:defRPr>
            </a:lvl1pPr>
            <a:lvl2pPr>
              <a:defRPr>
                <a:latin typeface="Garamond" panose="02020404030301010803" pitchFamily="18" charset="0"/>
              </a:defRPr>
            </a:lvl2pPr>
            <a:lvl3pPr>
              <a:defRPr>
                <a:latin typeface="Garamond" panose="02020404030301010803" pitchFamily="18" charset="0"/>
              </a:defRPr>
            </a:lvl3pPr>
            <a:lvl4pPr>
              <a:defRPr>
                <a:latin typeface="Garamond" panose="02020404030301010803" pitchFamily="18" charset="0"/>
              </a:defRPr>
            </a:lvl4pPr>
            <a:lvl5pPr>
              <a:defRPr>
                <a:latin typeface="Garamond" panose="02020404030301010803" pitchFamily="18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EBA9588-B230-47A5-A27F-665A351FC0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C26B9A-0443-4DD2-8DFB-1FC8FC5302E1}" type="datetimeFigureOut">
              <a:rPr lang="en-GB" smtClean="0"/>
              <a:t>10/12/2020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FDD1551-5DB5-44E5-BDC5-86D853BEDE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499A943-614B-4416-9EE9-AF1B31139E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123EF3-26C6-4D1A-8ED5-69E1907C1A38}" type="slidenum">
              <a:rPr lang="en-GB" smtClean="0"/>
              <a:t>‹#›</a:t>
            </a:fld>
            <a:endParaRPr lang="en-GB"/>
          </a:p>
        </p:txBody>
      </p:sp>
      <p:pic>
        <p:nvPicPr>
          <p:cNvPr id="7" name="Picture 6" descr="A close up of a logo&#10;&#10;Description generated with very high confidence">
            <a:extLst>
              <a:ext uri="{FF2B5EF4-FFF2-40B4-BE49-F238E27FC236}">
                <a16:creationId xmlns:a16="http://schemas.microsoft.com/office/drawing/2014/main" id="{5B2F547B-7722-45BF-AD85-73016852A80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t="21818" r="79415" b="-909"/>
          <a:stretch/>
        </p:blipFill>
        <p:spPr>
          <a:xfrm>
            <a:off x="9460887" y="5601584"/>
            <a:ext cx="2731113" cy="12564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45760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DAAFBC-231F-48EC-9F6E-A3D298E8DF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>
                <a:latin typeface="Garamond" panose="02020404030301010803" pitchFamily="18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2FC44C2-E185-49C2-B4B4-5C6C2415DDB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  <a:latin typeface="Garamond" panose="02020404030301010803" pitchFamily="18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82AE584-1CEF-4E79-BD44-BFAE9CAC1F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C26B9A-0443-4DD2-8DFB-1FC8FC5302E1}" type="datetimeFigureOut">
              <a:rPr lang="en-GB" smtClean="0"/>
              <a:t>10/12/2020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C0C69A9-F26D-471A-AE14-432B9561E9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4C3F64F-D530-4213-8872-4E444D1A2D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123EF3-26C6-4D1A-8ED5-69E1907C1A38}" type="slidenum">
              <a:rPr lang="en-GB" smtClean="0"/>
              <a:t>‹#›</a:t>
            </a:fld>
            <a:endParaRPr lang="en-GB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5223AEAB-7A03-4405-A7F0-1C59CF9551A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460755" y="5602115"/>
            <a:ext cx="2731245" cy="12558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87771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50F271-B0ED-4F01-B3BC-0438D0CA16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5A46CC6-F57D-416A-B91D-88FBEBB79BD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1E6F9F8-FD7E-4D7C-96BE-3AA589FFC54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0EDA0BC-19F3-4B2A-8DF5-F2A0037093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C26B9A-0443-4DD2-8DFB-1FC8FC5302E1}" type="datetimeFigureOut">
              <a:rPr lang="en-GB" smtClean="0"/>
              <a:t>10/12/2020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98CDAF7-10C3-4317-9D7C-2388A2684A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66D23B9-B563-4252-8800-3792B076AB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123EF3-26C6-4D1A-8ED5-69E1907C1A3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011892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1F563F-7709-4387-8BAA-B49B48E1DD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C4BA295-79E0-4E21-AA2C-6174A99A2D4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C015DFD-50F5-498B-AB64-E6A911C6A1C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57D06C5-E2D5-4037-820A-6E4AFDADB3E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D9877A7-3431-4AB4-B831-5C45D3DFC76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17115E6-1E84-4100-B6E5-8AD73DDF45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C26B9A-0443-4DD2-8DFB-1FC8FC5302E1}" type="datetimeFigureOut">
              <a:rPr lang="en-GB" smtClean="0"/>
              <a:t>10/12/2020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3C3EB37-E586-4AAE-84DB-307221713D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E2F1D18-652B-4C02-8A6B-140968587A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123EF3-26C6-4D1A-8ED5-69E1907C1A3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968792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63B2EB-79AE-4543-81B7-40C6C8A454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15B9E4B-A519-49C2-BCE6-DD899B0A03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C26B9A-0443-4DD2-8DFB-1FC8FC5302E1}" type="datetimeFigureOut">
              <a:rPr lang="en-GB" smtClean="0"/>
              <a:t>10/12/2020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660D3A0-E1DC-4258-B0AC-FECED2ADC8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C366391-D575-49D0-B69E-8EC6CEF2A5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123EF3-26C6-4D1A-8ED5-69E1907C1A3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89220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20A1EFC-5E53-444E-868B-A132AB6068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C26B9A-0443-4DD2-8DFB-1FC8FC5302E1}" type="datetimeFigureOut">
              <a:rPr lang="en-GB" smtClean="0"/>
              <a:t>10/12/2020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F33F30B-2383-4A38-9355-51B19A0479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5E40D82-A3FB-4B3D-8E64-FAAC0F03C8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123EF3-26C6-4D1A-8ED5-69E1907C1A3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33323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1E6970-C16F-4573-B0FF-C5ADE72FD5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81524F7-7EE6-4B62-AE99-15CD279EF48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829A4F2-39F0-4E59-A65B-B1A28E131D5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6A85981-FD1C-409D-BFAC-79E92C5404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C26B9A-0443-4DD2-8DFB-1FC8FC5302E1}" type="datetimeFigureOut">
              <a:rPr lang="en-GB" smtClean="0"/>
              <a:t>10/12/2020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AF8986F-8A37-4547-92E9-9718511C53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74E0B97-8F5D-4CE6-B1FB-517B6D9B4B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123EF3-26C6-4D1A-8ED5-69E1907C1A3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170258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767175-3BDD-4008-BCD9-41221CDEF9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EEEBC62-AE3B-4976-B303-A799C179743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9843B10-65A9-42BE-99CE-7BA026885B7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5726A1B-DF5F-4E9F-9556-5517098323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C26B9A-0443-4DD2-8DFB-1FC8FC5302E1}" type="datetimeFigureOut">
              <a:rPr lang="en-GB" smtClean="0"/>
              <a:t>10/12/2020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9BB0186-3426-4844-A7AD-22C5F8569A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4D624AA-125D-4685-9F7A-AA7D93058B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123EF3-26C6-4D1A-8ED5-69E1907C1A3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832047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08500CF-77E1-4628-988B-AA46CF2969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0CC8963-B434-4E83-927E-083C163A26D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47E6C0C-5D77-4725-86BF-5DDC68DD40E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AC26B9A-0443-4DD2-8DFB-1FC8FC5302E1}" type="datetimeFigureOut">
              <a:rPr lang="en-GB" smtClean="0"/>
              <a:t>10/12/2020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A3ADFC3-7E1E-44A5-B3AF-58891307AE4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3DD2542-610C-4C92-86C7-C4B5BB5F7ED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4123EF3-26C6-4D1A-8ED5-69E1907C1A3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781494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emf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hyperlink" Target="https://doi.org/10.18806/tesl.v21i2.174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594" r="8167" b="12454"/>
          <a:stretch/>
        </p:blipFill>
        <p:spPr>
          <a:xfrm>
            <a:off x="0" y="-12032"/>
            <a:ext cx="6087979" cy="6870032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6395763" y="686065"/>
            <a:ext cx="5321316" cy="5262979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lang="en-GB" sz="4400" dirty="0"/>
              <a:t>How I will contribute to and develop pedagogical research in the School</a:t>
            </a:r>
          </a:p>
          <a:p>
            <a:pPr algn="ctr"/>
            <a:endParaRPr lang="en-GB" sz="4400" dirty="0"/>
          </a:p>
          <a:p>
            <a:pPr algn="ctr"/>
            <a:endParaRPr lang="en-GB" sz="3600" i="1" dirty="0">
              <a:solidFill>
                <a:schemeClr val="bg1"/>
              </a:solidFill>
              <a:latin typeface="Arial"/>
              <a:ea typeface="Arial" charset="0"/>
              <a:cs typeface="Arial"/>
            </a:endParaRPr>
          </a:p>
          <a:p>
            <a:pPr algn="ctr"/>
            <a:r>
              <a:rPr lang="en-GB" sz="3600" dirty="0"/>
              <a:t>Wilhelmiina Toivo</a:t>
            </a:r>
          </a:p>
          <a:p>
            <a:pPr algn="ctr"/>
            <a:endParaRPr lang="en-US" sz="4400" i="1" dirty="0">
              <a:solidFill>
                <a:schemeClr val="bg1"/>
              </a:solidFill>
              <a:latin typeface="Arial"/>
              <a:ea typeface="Arial" charset="0"/>
              <a:cs typeface="Arial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349874"/>
            <a:ext cx="2302213" cy="126473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03293"/>
            <a:ext cx="2592729" cy="1154575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7D53AD5F-5D7E-6E4A-80A8-679D31A5D5E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9510" y="1690210"/>
            <a:ext cx="3543206" cy="6346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224209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B564D7-4956-42FC-B269-A32F65A0E1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Lecture capture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87DE42C-70D6-4335-B2B4-922CD1434DE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QAA collaborative cluster: Widening participation with lecture capture</a:t>
            </a:r>
          </a:p>
          <a:p>
            <a:endParaRPr lang="en-GB" dirty="0"/>
          </a:p>
          <a:p>
            <a:r>
              <a:rPr lang="en-GB" dirty="0"/>
              <a:t>Some evidence suggests that English as a second language students’ performance was most improved by lecture capture (Shaw &amp; Molnar, 2011)</a:t>
            </a:r>
          </a:p>
          <a:p>
            <a:endParaRPr lang="en-GB" dirty="0"/>
          </a:p>
          <a:p>
            <a:r>
              <a:rPr lang="en-GB" dirty="0"/>
              <a:t>Lecture recordings are particularly used by English as second language students (Scutter et al., 2010) and they are perceived as very useful (Pearce &amp; Scutter, 2010)</a:t>
            </a:r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1668511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3B40D2-661F-404D-9674-A1806709B3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Lecture capture: potential research questions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57CE479-F266-4680-940E-58EC6BDE674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Focus beyond course performance</a:t>
            </a:r>
          </a:p>
          <a:p>
            <a:endParaRPr lang="en-GB" dirty="0"/>
          </a:p>
          <a:p>
            <a:r>
              <a:rPr lang="en-GB" dirty="0"/>
              <a:t>How does lecture capture help manage English anxiety? </a:t>
            </a:r>
          </a:p>
          <a:p>
            <a:endParaRPr lang="en-GB" dirty="0"/>
          </a:p>
          <a:p>
            <a:r>
              <a:rPr lang="en-GB" dirty="0"/>
              <a:t>What kind of lecture format/recordings are the most helpful and why?</a:t>
            </a:r>
          </a:p>
          <a:p>
            <a:pPr marL="0" indent="0">
              <a:buNone/>
            </a:pPr>
            <a:r>
              <a:rPr lang="en-GB" dirty="0"/>
              <a:t> 	-&gt; identify which aspects of this are the most vital for English as a </a:t>
            </a:r>
            <a:br>
              <a:rPr lang="en-GB" dirty="0"/>
            </a:br>
            <a:r>
              <a:rPr lang="en-GB" dirty="0"/>
              <a:t>               second language speakers</a:t>
            </a:r>
          </a:p>
          <a:p>
            <a:pPr marL="0" indent="0">
              <a:buNone/>
            </a:pPr>
            <a:r>
              <a:rPr lang="en-GB" dirty="0"/>
              <a:t>	-&gt; distance learning vs. flipped classrooms?</a:t>
            </a:r>
          </a:p>
        </p:txBody>
      </p:sp>
    </p:spTree>
    <p:extLst>
      <p:ext uri="{BB962C8B-B14F-4D97-AF65-F5344CB8AC3E}">
        <p14:creationId xmlns:p14="http://schemas.microsoft.com/office/powerpoint/2010/main" val="260925497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29939E-EB1B-4174-A199-F3F91BA060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Group work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F8F2543-6D76-4713-8384-FDACD807505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University Learning &amp; Teaching fund project for best practices in group work</a:t>
            </a:r>
          </a:p>
          <a:p>
            <a:pPr marL="0" indent="0">
              <a:buNone/>
            </a:pPr>
            <a:endParaRPr lang="en-GB" dirty="0"/>
          </a:p>
          <a:p>
            <a:r>
              <a:rPr lang="en-GB" dirty="0"/>
              <a:t>Challenges in group work with the face-to-face MSc conversion course </a:t>
            </a:r>
          </a:p>
          <a:p>
            <a:pPr marL="0" indent="0">
              <a:buNone/>
            </a:pPr>
            <a:endParaRPr lang="en-GB" dirty="0"/>
          </a:p>
          <a:p>
            <a:r>
              <a:rPr lang="en-GB" dirty="0"/>
              <a:t>ESL students generally contribute less in group work (Davies, 2009)</a:t>
            </a:r>
          </a:p>
          <a:p>
            <a:endParaRPr lang="en-GB" dirty="0"/>
          </a:p>
          <a:p>
            <a:r>
              <a:rPr lang="en-GB" dirty="0"/>
              <a:t>Evidence suggests there are cultural differences and</a:t>
            </a:r>
            <a:br>
              <a:rPr lang="en-GB" dirty="0"/>
            </a:br>
            <a:r>
              <a:rPr lang="en-GB" dirty="0"/>
              <a:t>language barriers to group work (</a:t>
            </a:r>
            <a:r>
              <a:rPr lang="en-GB" dirty="0" err="1"/>
              <a:t>Freiermuth</a:t>
            </a:r>
            <a:r>
              <a:rPr lang="en-GB" dirty="0"/>
              <a:t>, 2001)</a:t>
            </a:r>
          </a:p>
          <a:p>
            <a:pPr marL="0" indent="0"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6223289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7524AD-E998-4251-9888-CE30542F49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Group work: potential research questions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6C33A24-1643-406B-B899-2B2F9755517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dirty="0"/>
              <a:t>How to effectively facilitate ESL students’ learning in groupwork contexts?</a:t>
            </a:r>
          </a:p>
          <a:p>
            <a:endParaRPr lang="en-GB" dirty="0"/>
          </a:p>
          <a:p>
            <a:r>
              <a:rPr lang="en-GB" dirty="0"/>
              <a:t>Does online learning facilitate better group work with mixed language skill groups? (</a:t>
            </a:r>
            <a:r>
              <a:rPr lang="en-GB" dirty="0" err="1"/>
              <a:t>Freiermuth</a:t>
            </a:r>
            <a:r>
              <a:rPr lang="en-GB" dirty="0"/>
              <a:t>, 2001) </a:t>
            </a:r>
          </a:p>
          <a:p>
            <a:endParaRPr lang="en-GB" dirty="0"/>
          </a:p>
          <a:p>
            <a:r>
              <a:rPr lang="en-GB" dirty="0"/>
              <a:t>Online environment seems to have introduced a new set of challenges</a:t>
            </a:r>
            <a:br>
              <a:rPr lang="en-GB" dirty="0"/>
            </a:br>
            <a:r>
              <a:rPr lang="en-GB" dirty="0"/>
              <a:t>-&gt; identifying what the challenges are; are they different in online</a:t>
            </a:r>
            <a:br>
              <a:rPr lang="en-GB" dirty="0"/>
            </a:br>
            <a:r>
              <a:rPr lang="en-GB" dirty="0"/>
              <a:t>     distance learning and flipped classroom?</a:t>
            </a:r>
          </a:p>
          <a:p>
            <a:endParaRPr lang="en-GB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3663912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18ECC4-D47A-4D53-91FB-AFD26D3496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My skills and expertise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80725F8-6A14-4903-B10A-36D0AE2034E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 Very strong methodological background</a:t>
            </a:r>
          </a:p>
          <a:p>
            <a:endParaRPr lang="en-GB" dirty="0"/>
          </a:p>
          <a:p>
            <a:r>
              <a:rPr lang="en-GB" dirty="0"/>
              <a:t>Research interest and expertise in bilingualism</a:t>
            </a:r>
          </a:p>
          <a:p>
            <a:endParaRPr lang="en-GB" dirty="0"/>
          </a:p>
          <a:p>
            <a:r>
              <a:rPr lang="en-GB" dirty="0"/>
              <a:t>Three years of experience working as a part of the University Widening Participation Office  </a:t>
            </a:r>
          </a:p>
          <a:p>
            <a:endParaRPr lang="en-GB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3975686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567E0430-5A23-4366-97D3-1D1A0E32B7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986724"/>
            <a:ext cx="10515600" cy="2852737"/>
          </a:xfrm>
        </p:spPr>
        <p:txBody>
          <a:bodyPr/>
          <a:lstStyle/>
          <a:p>
            <a:pPr algn="ctr"/>
            <a:r>
              <a:rPr lang="en-GB" dirty="0"/>
              <a:t>Thank you!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C60B3BB-2525-418F-905B-1ACDBF32590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2825948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9B579B03-8085-4964-A9B9-E4F269E4B1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References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7F6CEBB1-895F-4D98-9811-731673E22D7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47500" lnSpcReduction="20000"/>
          </a:bodyPr>
          <a:lstStyle/>
          <a:p>
            <a:r>
              <a:rPr lang="en-US" dirty="0" err="1"/>
              <a:t>Botes</a:t>
            </a:r>
            <a:r>
              <a:rPr lang="en-US" dirty="0"/>
              <a:t>, E., </a:t>
            </a:r>
            <a:r>
              <a:rPr lang="en-US" dirty="0" err="1"/>
              <a:t>Dewaele</a:t>
            </a:r>
            <a:r>
              <a:rPr lang="en-US" dirty="0"/>
              <a:t>, J. M., &amp; </a:t>
            </a:r>
            <a:r>
              <a:rPr lang="en-US" dirty="0" err="1"/>
              <a:t>Greiff</a:t>
            </a:r>
            <a:r>
              <a:rPr lang="en-US" dirty="0"/>
              <a:t>, S. (2020). The foreign language classroom anxiety scale and academic achievement: an overview of the prevailing literature and a meta-analysis. </a:t>
            </a:r>
            <a:r>
              <a:rPr lang="en-US" i="1" dirty="0"/>
              <a:t>Journal for the Psychology of Language Learning</a:t>
            </a:r>
            <a:r>
              <a:rPr lang="en-US" dirty="0"/>
              <a:t>, </a:t>
            </a:r>
            <a:r>
              <a:rPr lang="en-US" i="1" dirty="0"/>
              <a:t>2</a:t>
            </a:r>
            <a:r>
              <a:rPr lang="en-US" dirty="0"/>
              <a:t>(1), 26-56.</a:t>
            </a:r>
          </a:p>
          <a:p>
            <a:r>
              <a:rPr lang="en-US" dirty="0"/>
              <a:t>Cage, E., Di Monaco, J., &amp; Newell, V. (2018). Experiences of autism acceptance and mental health in autistic adults. </a:t>
            </a:r>
            <a:r>
              <a:rPr lang="en-US" i="1" dirty="0"/>
              <a:t>Journal of Autism and Developmental Disorders</a:t>
            </a:r>
            <a:r>
              <a:rPr lang="en-US" dirty="0"/>
              <a:t>, </a:t>
            </a:r>
            <a:r>
              <a:rPr lang="en-US" i="1" dirty="0"/>
              <a:t>48</a:t>
            </a:r>
            <a:r>
              <a:rPr lang="en-US" dirty="0"/>
              <a:t>(2), 473-484.</a:t>
            </a:r>
          </a:p>
          <a:p>
            <a:r>
              <a:rPr lang="en-US" dirty="0"/>
              <a:t>Cassidy, S., Bradley, L., Shaw, R., &amp; Baron-Cohen, S. (2018). Risk markers for suicidality in autistic adults. Molecular Autism, 9, 42. https://doi.org/10.1186/s13229-018-0226-4</a:t>
            </a:r>
          </a:p>
          <a:p>
            <a:r>
              <a:rPr lang="en-US" dirty="0"/>
              <a:t>Cheng, L., Myles, J., &amp; Curtis, A. (2004). Targeting Language Support for Non-Native English-Speaking Graduate Students at a Canadian University. </a:t>
            </a:r>
            <a:r>
              <a:rPr lang="en-US" i="1" dirty="0"/>
              <a:t>TESL Canada Journal</a:t>
            </a:r>
            <a:r>
              <a:rPr lang="en-US" dirty="0"/>
              <a:t>, </a:t>
            </a:r>
            <a:r>
              <a:rPr lang="en-US" i="1" dirty="0"/>
              <a:t>21</a:t>
            </a:r>
            <a:r>
              <a:rPr lang="en-US" dirty="0"/>
              <a:t>(2), 50 - 71. </a:t>
            </a:r>
            <a:r>
              <a:rPr lang="en-US" dirty="0">
                <a:hlinkClick r:id="rId2"/>
              </a:rPr>
              <a:t>https://doi.org/10.18806/tesl.v21i2.174</a:t>
            </a:r>
            <a:endParaRPr lang="en-US" dirty="0"/>
          </a:p>
          <a:p>
            <a:r>
              <a:rPr lang="en-US" dirty="0"/>
              <a:t>Davies, W. M. (2009). Groupwork as a form of assessment: Common problems and recommended solutions. </a:t>
            </a:r>
            <a:r>
              <a:rPr lang="en-US" i="1" dirty="0"/>
              <a:t>Higher Education</a:t>
            </a:r>
            <a:r>
              <a:rPr lang="en-US" dirty="0"/>
              <a:t>, </a:t>
            </a:r>
            <a:r>
              <a:rPr lang="en-US" i="1" dirty="0"/>
              <a:t>58</a:t>
            </a:r>
            <a:r>
              <a:rPr lang="en-US" dirty="0"/>
              <a:t>(4), 563-584.</a:t>
            </a:r>
          </a:p>
          <a:p>
            <a:r>
              <a:rPr lang="en-US" dirty="0" err="1"/>
              <a:t>Freiermuth</a:t>
            </a:r>
            <a:r>
              <a:rPr lang="en-US" dirty="0"/>
              <a:t>, M. R. (2001). Native speakers or non-native speakers: Who has the floor? Online and face-to-face interaction in culturally mixed small groups. </a:t>
            </a:r>
            <a:r>
              <a:rPr lang="en-US" i="1" dirty="0"/>
              <a:t>Computer assisted language learning</a:t>
            </a:r>
            <a:r>
              <a:rPr lang="en-US" dirty="0"/>
              <a:t>, </a:t>
            </a:r>
            <a:r>
              <a:rPr lang="en-US" i="1" dirty="0"/>
              <a:t>14</a:t>
            </a:r>
            <a:r>
              <a:rPr lang="en-US" dirty="0"/>
              <a:t>(2), 169-199.</a:t>
            </a:r>
          </a:p>
          <a:p>
            <a:r>
              <a:rPr lang="en-US" dirty="0"/>
              <a:t>Lai, M.‑C., Lombardo, M. V., </a:t>
            </a:r>
            <a:r>
              <a:rPr lang="en-US" dirty="0" err="1"/>
              <a:t>Ruigrok</a:t>
            </a:r>
            <a:r>
              <a:rPr lang="en-US" dirty="0"/>
              <a:t>, A. N., Chakrabarti, B., Auyeung, B., </a:t>
            </a:r>
            <a:r>
              <a:rPr lang="en-US" dirty="0" err="1"/>
              <a:t>Szatmari</a:t>
            </a:r>
            <a:r>
              <a:rPr lang="en-US" dirty="0"/>
              <a:t>, P.,</a:t>
            </a:r>
            <a:r>
              <a:rPr lang="en-US" dirty="0" err="1"/>
              <a:t>Happé</a:t>
            </a:r>
            <a:r>
              <a:rPr lang="en-US" dirty="0"/>
              <a:t>, F., &amp; Baron-Cohen, S. (2017). Quantifying and exploring camouflaging in men and women with autism. Autism : The International Journal of Research and Practice, 21(6), 690–702. https://doi.org/10.1177/1362361316671012</a:t>
            </a:r>
          </a:p>
          <a:p>
            <a:r>
              <a:rPr lang="en-US" dirty="0"/>
              <a:t>Pearce, K., &amp; Scutter, S. (2010). Podcasting of health sciences lectures: Benefits for students from a non-English speaking background. </a:t>
            </a:r>
            <a:r>
              <a:rPr lang="en-US" i="1" dirty="0"/>
              <a:t>Australasian Journal of Educational Technology</a:t>
            </a:r>
            <a:r>
              <a:rPr lang="en-US" dirty="0"/>
              <a:t>, </a:t>
            </a:r>
            <a:r>
              <a:rPr lang="en-US" i="1" dirty="0"/>
              <a:t>26</a:t>
            </a:r>
            <a:r>
              <a:rPr lang="en-US" dirty="0"/>
              <a:t>(7).</a:t>
            </a:r>
          </a:p>
          <a:p>
            <a:r>
              <a:rPr lang="en-US" dirty="0"/>
              <a:t>Scutter, S., </a:t>
            </a:r>
            <a:r>
              <a:rPr lang="en-US" dirty="0" err="1"/>
              <a:t>Stupans</a:t>
            </a:r>
            <a:r>
              <a:rPr lang="en-US" dirty="0"/>
              <a:t>, I., Sawyer, T., &amp; King, S. (2010). How do students use podcasts to support learning?. </a:t>
            </a:r>
            <a:r>
              <a:rPr lang="en-US" i="1" dirty="0"/>
              <a:t>Australasian journal of educational technology</a:t>
            </a:r>
            <a:r>
              <a:rPr lang="en-US" dirty="0"/>
              <a:t>, </a:t>
            </a:r>
            <a:r>
              <a:rPr lang="en-US" i="1" dirty="0"/>
              <a:t>26</a:t>
            </a:r>
            <a:r>
              <a:rPr lang="en-US" dirty="0"/>
              <a:t>(2).</a:t>
            </a:r>
          </a:p>
          <a:p>
            <a:r>
              <a:rPr lang="en-US" dirty="0"/>
              <a:t>Shaw, G. P., &amp; Molnar, D. (2011). Non‐native English language speakers benefit most from the use of lecture capture in medical school. </a:t>
            </a:r>
            <a:r>
              <a:rPr lang="en-US" i="1" dirty="0"/>
              <a:t>Biochemistry and Molecular Biology Education</a:t>
            </a:r>
            <a:r>
              <a:rPr lang="en-US" dirty="0"/>
              <a:t>, </a:t>
            </a:r>
            <a:r>
              <a:rPr lang="en-US" i="1" dirty="0"/>
              <a:t>39</a:t>
            </a:r>
            <a:r>
              <a:rPr lang="en-US" dirty="0"/>
              <a:t>(6), 416-420.</a:t>
            </a:r>
          </a:p>
          <a:p>
            <a:r>
              <a:rPr lang="en-US" dirty="0" err="1"/>
              <a:t>Storrie</a:t>
            </a:r>
            <a:r>
              <a:rPr lang="en-US" dirty="0"/>
              <a:t>, K., Ahern, K., &amp; </a:t>
            </a:r>
            <a:r>
              <a:rPr lang="en-US" dirty="0" err="1"/>
              <a:t>Tuckett</a:t>
            </a:r>
            <a:r>
              <a:rPr lang="en-US" dirty="0"/>
              <a:t>, A. (2010). A systematic review: students with mental health problems—a growing problem. </a:t>
            </a:r>
            <a:r>
              <a:rPr lang="en-US" i="1" dirty="0"/>
              <a:t>International journal of nursing practice</a:t>
            </a:r>
            <a:r>
              <a:rPr lang="en-US" dirty="0"/>
              <a:t>, </a:t>
            </a:r>
            <a:r>
              <a:rPr lang="en-US" i="1" dirty="0"/>
              <a:t>16</a:t>
            </a:r>
            <a:r>
              <a:rPr lang="en-US" dirty="0"/>
              <a:t>(1), 1-6.</a:t>
            </a:r>
          </a:p>
          <a:p>
            <a:endParaRPr lang="en-US" dirty="0"/>
          </a:p>
          <a:p>
            <a:endParaRPr lang="en-US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5543595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1754D61F-98E5-4C99-B169-9189AAC61E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341198A-3EB3-474B-86EE-5B16B766B7C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AutoNum type="arabicPeriod"/>
            </a:pPr>
            <a:r>
              <a:rPr lang="en-GB" b="1" dirty="0"/>
              <a:t>Existing projects</a:t>
            </a:r>
            <a:br>
              <a:rPr lang="en-GB" dirty="0"/>
            </a:br>
            <a:r>
              <a:rPr lang="en-GB" dirty="0"/>
              <a:t>- Masking in HE students</a:t>
            </a:r>
            <a:br>
              <a:rPr lang="en-GB" dirty="0"/>
            </a:br>
            <a:r>
              <a:rPr lang="en-GB" dirty="0"/>
              <a:t>- </a:t>
            </a:r>
            <a:r>
              <a:rPr lang="en-GB" dirty="0" err="1"/>
              <a:t>PsyTeachR</a:t>
            </a:r>
            <a:r>
              <a:rPr lang="en-GB" dirty="0"/>
              <a:t> evaluation</a:t>
            </a:r>
          </a:p>
          <a:p>
            <a:pPr marL="514350" indent="-514350">
              <a:buAutoNum type="arabicPeriod"/>
            </a:pPr>
            <a:endParaRPr lang="en-GB" dirty="0"/>
          </a:p>
          <a:p>
            <a:pPr marL="514350" indent="-514350">
              <a:buAutoNum type="arabicPeriod"/>
            </a:pPr>
            <a:r>
              <a:rPr lang="en-GB" b="1" dirty="0"/>
              <a:t>Future projects </a:t>
            </a:r>
            <a:br>
              <a:rPr lang="en-GB" b="1" dirty="0"/>
            </a:br>
            <a:r>
              <a:rPr lang="en-GB" dirty="0"/>
              <a:t>- Widening participation:</a:t>
            </a:r>
            <a:br>
              <a:rPr lang="en-GB" dirty="0"/>
            </a:br>
            <a:r>
              <a:rPr lang="en-GB" dirty="0"/>
              <a:t>   Bilingual/English as a second language students</a:t>
            </a:r>
          </a:p>
        </p:txBody>
      </p:sp>
    </p:spTree>
    <p:extLst>
      <p:ext uri="{BB962C8B-B14F-4D97-AF65-F5344CB8AC3E}">
        <p14:creationId xmlns:p14="http://schemas.microsoft.com/office/powerpoint/2010/main" val="372819417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8D4ACF54-7D02-4C0B-AC48-CBC7E81126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dirty="0"/>
              <a:t>Existing projects within the School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CABC6D35-A2EA-458E-A12A-4689D3389A2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4474410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E48D88FD-5279-4FB7-81E9-76436D441D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Masking in HE students – CPC-Q 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84D5D3F-25C8-4092-BE67-2E4AD50DA18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Masking/social camouflaging: attempting to enhance one’s social compatibility by masking or compensating for features which might not be considered “normal” (Cage et al., 2018)</a:t>
            </a:r>
          </a:p>
          <a:p>
            <a:endParaRPr lang="en-GB" dirty="0"/>
          </a:p>
          <a:p>
            <a:r>
              <a:rPr lang="en-GB" dirty="0"/>
              <a:t>Developing a new psychometric scale to measure masking in a wider context within HE students</a:t>
            </a:r>
          </a:p>
          <a:p>
            <a:endParaRPr lang="en-GB" dirty="0"/>
          </a:p>
          <a:p>
            <a:r>
              <a:rPr lang="en-GB" dirty="0"/>
              <a:t>Project is currently in the data collection phase</a:t>
            </a:r>
          </a:p>
          <a:p>
            <a:endParaRPr lang="en-GB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5144209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F93240-ECF1-4F25-A48A-7856E07184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Masking in HE students – CPC-Q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77222CD-509D-44F3-A143-F9D7C934069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Masking/camouflaging leads to increased risk for fatigue, depression, anxiety and suicide (Cage et al., 2018; Cassidy et al., 2018; Lai et al., 2017).</a:t>
            </a:r>
          </a:p>
          <a:p>
            <a:endParaRPr lang="en-US" dirty="0"/>
          </a:p>
          <a:p>
            <a:r>
              <a:rPr lang="en-US" dirty="0"/>
              <a:t>Increasing mental health crisis in HE (</a:t>
            </a:r>
            <a:r>
              <a:rPr lang="en-US" dirty="0" err="1"/>
              <a:t>Storrie</a:t>
            </a:r>
            <a:r>
              <a:rPr lang="en-US" dirty="0"/>
              <a:t> et al., 2010) - we need better identification of high risk students before escalation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1458477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3F91FB-0FC0-4ADE-99B9-C853EA4653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/>
              <a:t>PsyTeachR</a:t>
            </a:r>
            <a:r>
              <a:rPr lang="en-GB" dirty="0"/>
              <a:t> evaluation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1EE513E-8BF1-4BF4-9F69-ED25CA4AE41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Need to evaluate and discuss the benchmark pilot study findings</a:t>
            </a:r>
          </a:p>
          <a:p>
            <a:pPr marL="0" indent="0">
              <a:buNone/>
            </a:pPr>
            <a:r>
              <a:rPr lang="en-GB" dirty="0"/>
              <a:t>   -&gt; possibly need to adjust the task</a:t>
            </a:r>
          </a:p>
          <a:p>
            <a:pPr marL="0" indent="0">
              <a:buNone/>
            </a:pPr>
            <a:endParaRPr lang="en-GB" dirty="0"/>
          </a:p>
          <a:p>
            <a:r>
              <a:rPr lang="en-GB" dirty="0"/>
              <a:t>Qualitative part needs new collaborators</a:t>
            </a:r>
          </a:p>
          <a:p>
            <a:endParaRPr lang="en-GB" dirty="0"/>
          </a:p>
          <a:p>
            <a:r>
              <a:rPr lang="en-GB" dirty="0"/>
              <a:t>I would like to contribute to progressing the evaluation 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4953144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C10EAEAF-D5A0-4DBB-AD85-DE76DE8A09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241906"/>
            <a:ext cx="10515600" cy="2852737"/>
          </a:xfrm>
        </p:spPr>
        <p:txBody>
          <a:bodyPr/>
          <a:lstStyle/>
          <a:p>
            <a:pPr algn="ctr"/>
            <a:r>
              <a:rPr lang="en-GB" dirty="0"/>
              <a:t>Future projects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68A6979-3782-46CB-8BB1-7A3911E08E2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6352139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82549C-9DE8-493A-AE75-5D3719FEA2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English as a Second Language students (ESL)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AFA8B44-0977-47E6-895E-03B514E0540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GB" dirty="0"/>
              <a:t>English language ability introduces additional challenges (</a:t>
            </a:r>
            <a:r>
              <a:rPr lang="en-GB" b="1" dirty="0"/>
              <a:t>group work, lecture content </a:t>
            </a:r>
            <a:r>
              <a:rPr lang="en-GB" dirty="0"/>
              <a:t>and written assignments).</a:t>
            </a:r>
          </a:p>
          <a:p>
            <a:endParaRPr lang="en-GB" dirty="0"/>
          </a:p>
          <a:p>
            <a:r>
              <a:rPr lang="en-GB" dirty="0"/>
              <a:t>This is prevalent among the MSc conversion students</a:t>
            </a:r>
          </a:p>
          <a:p>
            <a:endParaRPr lang="en-GB" dirty="0"/>
          </a:p>
          <a:p>
            <a:r>
              <a:rPr lang="en-GB" dirty="0"/>
              <a:t>How can we support these student groups better?</a:t>
            </a:r>
            <a:br>
              <a:rPr lang="en-GB" dirty="0"/>
            </a:br>
            <a:r>
              <a:rPr lang="en-GB" dirty="0"/>
              <a:t>- Help available through LEADS but how can we lead as a School?</a:t>
            </a:r>
          </a:p>
          <a:p>
            <a:endParaRPr lang="en-GB" dirty="0"/>
          </a:p>
          <a:p>
            <a:r>
              <a:rPr lang="en-US" dirty="0"/>
              <a:t>Need for synchronous and asynchronous support for </a:t>
            </a:r>
            <a:br>
              <a:rPr lang="en-US" dirty="0"/>
            </a:br>
            <a:r>
              <a:rPr lang="en-US" dirty="0"/>
              <a:t>ODL ESL students</a:t>
            </a:r>
            <a:endParaRPr lang="en-GB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2402384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FF2CE3-058A-411D-ACB5-4DD531CEB0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ESL students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3242957-BC0B-4D37-99E2-E7EF838ECBB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There is a negative correlation between foreign language anxiety and academic achievement (</a:t>
            </a:r>
            <a:r>
              <a:rPr lang="en-GB" dirty="0" err="1"/>
              <a:t>Botes</a:t>
            </a:r>
            <a:r>
              <a:rPr lang="en-GB" dirty="0"/>
              <a:t>, </a:t>
            </a:r>
            <a:r>
              <a:rPr lang="en-GB" dirty="0" err="1"/>
              <a:t>Dewaele</a:t>
            </a:r>
            <a:r>
              <a:rPr lang="en-GB" dirty="0"/>
              <a:t> &amp; </a:t>
            </a:r>
            <a:r>
              <a:rPr lang="en-GB" dirty="0" err="1"/>
              <a:t>Greiff</a:t>
            </a:r>
            <a:r>
              <a:rPr lang="en-GB" dirty="0"/>
              <a:t>, 2020)</a:t>
            </a:r>
          </a:p>
          <a:p>
            <a:pPr marL="0" indent="0">
              <a:buNone/>
            </a:pPr>
            <a:endParaRPr lang="en-GB" dirty="0"/>
          </a:p>
          <a:p>
            <a:endParaRPr lang="en-GB" dirty="0"/>
          </a:p>
          <a:p>
            <a:r>
              <a:rPr lang="en-GB" dirty="0"/>
              <a:t>Encouragement of independent strategies for advancing English proficiency (Cheng et al., 2004)</a:t>
            </a:r>
            <a:br>
              <a:rPr lang="en-GB" dirty="0"/>
            </a:br>
            <a:r>
              <a:rPr lang="en-GB" dirty="0"/>
              <a:t>-&gt; What are the best strategies?</a:t>
            </a:r>
          </a:p>
        </p:txBody>
      </p:sp>
    </p:spTree>
    <p:extLst>
      <p:ext uri="{BB962C8B-B14F-4D97-AF65-F5344CB8AC3E}">
        <p14:creationId xmlns:p14="http://schemas.microsoft.com/office/powerpoint/2010/main" val="44561161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Garamond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1092</TotalTime>
  <Words>1134</Words>
  <Application>Microsoft Office PowerPoint</Application>
  <PresentationFormat>Widescreen</PresentationFormat>
  <Paragraphs>91</Paragraphs>
  <Slides>16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0" baseType="lpstr">
      <vt:lpstr>Arial</vt:lpstr>
      <vt:lpstr>Calibri</vt:lpstr>
      <vt:lpstr>Garamond</vt:lpstr>
      <vt:lpstr>Office Theme</vt:lpstr>
      <vt:lpstr>PowerPoint Presentation</vt:lpstr>
      <vt:lpstr>PowerPoint Presentation</vt:lpstr>
      <vt:lpstr>Existing projects within the School</vt:lpstr>
      <vt:lpstr>Masking in HE students – CPC-Q </vt:lpstr>
      <vt:lpstr>Masking in HE students – CPC-Q </vt:lpstr>
      <vt:lpstr>PsyTeachR evaluation</vt:lpstr>
      <vt:lpstr>Future projects</vt:lpstr>
      <vt:lpstr>English as a Second Language students (ESL)</vt:lpstr>
      <vt:lpstr>ESL students</vt:lpstr>
      <vt:lpstr>Lecture capture</vt:lpstr>
      <vt:lpstr>Lecture capture: potential research questions</vt:lpstr>
      <vt:lpstr>Group work</vt:lpstr>
      <vt:lpstr>Group work: potential research questions</vt:lpstr>
      <vt:lpstr>My skills and expertise</vt:lpstr>
      <vt:lpstr>Thank you!</vt:lpstr>
      <vt:lpstr>References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How would you develop your pedagogical research in the school?</dc:title>
  <dc:creator>Wilhelmiina Toivo (PGR)</dc:creator>
  <cp:lastModifiedBy>Wilhelmiina Toivo (PGR)</cp:lastModifiedBy>
  <cp:revision>109</cp:revision>
  <dcterms:created xsi:type="dcterms:W3CDTF">2020-12-07T12:54:04Z</dcterms:created>
  <dcterms:modified xsi:type="dcterms:W3CDTF">2020-12-10T08:15:33Z</dcterms:modified>
</cp:coreProperties>
</file>