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569" r:id="rId2"/>
    <p:sldId id="888" r:id="rId3"/>
    <p:sldId id="837" r:id="rId4"/>
    <p:sldId id="891" r:id="rId5"/>
    <p:sldId id="802" r:id="rId6"/>
    <p:sldId id="877" r:id="rId7"/>
    <p:sldId id="878" r:id="rId8"/>
    <p:sldId id="879" r:id="rId9"/>
    <p:sldId id="880" r:id="rId10"/>
    <p:sldId id="882" r:id="rId11"/>
    <p:sldId id="892" r:id="rId12"/>
    <p:sldId id="881" r:id="rId13"/>
    <p:sldId id="893" r:id="rId14"/>
    <p:sldId id="894" r:id="rId15"/>
    <p:sldId id="895" r:id="rId16"/>
    <p:sldId id="896" r:id="rId17"/>
    <p:sldId id="897" r:id="rId18"/>
    <p:sldId id="898" r:id="rId19"/>
    <p:sldId id="899" r:id="rId20"/>
    <p:sldId id="900" r:id="rId21"/>
    <p:sldId id="901" r:id="rId22"/>
    <p:sldId id="902" r:id="rId23"/>
    <p:sldId id="903" r:id="rId24"/>
    <p:sldId id="904" r:id="rId25"/>
    <p:sldId id="905" r:id="rId26"/>
    <p:sldId id="906" r:id="rId27"/>
    <p:sldId id="858" r:id="rId28"/>
    <p:sldId id="859" r:id="rId29"/>
    <p:sldId id="860" r:id="rId30"/>
    <p:sldId id="875" r:id="rId31"/>
    <p:sldId id="874" r:id="rId32"/>
    <p:sldId id="885" r:id="rId33"/>
    <p:sldId id="886" r:id="rId34"/>
    <p:sldId id="887" r:id="rId35"/>
    <p:sldId id="889" r:id="rId36"/>
    <p:sldId id="851" r:id="rId37"/>
    <p:sldId id="852" r:id="rId38"/>
    <p:sldId id="884" r:id="rId39"/>
    <p:sldId id="890" r:id="rId40"/>
    <p:sldId id="571" r:id="rId41"/>
  </p:sldIdLst>
  <p:sldSz cx="9144000" cy="6858000" type="screen4x3"/>
  <p:notesSz cx="6858000" cy="9144000"/>
  <p:defaultTextStyle>
    <a:defPPr>
      <a:defRPr lang="en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1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1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1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1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1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Helvetica" pitchFamily="1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Helvetica" pitchFamily="1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Helvetica" pitchFamily="1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Helvetica" pitchFamily="1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  <a:srgbClr val="33CCCC"/>
    <a:srgbClr val="006666"/>
    <a:srgbClr val="FF0000"/>
    <a:srgbClr val="008080"/>
    <a:srgbClr val="808080"/>
    <a:srgbClr val="FFFFFF"/>
    <a:srgbClr val="FFFF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377" autoAdjust="0"/>
    <p:restoredTop sz="84956" autoAdjust="0"/>
  </p:normalViewPr>
  <p:slideViewPr>
    <p:cSldViewPr snapToGrid="0">
      <p:cViewPr>
        <p:scale>
          <a:sx n="70" d="100"/>
          <a:sy n="70" d="100"/>
        </p:scale>
        <p:origin x="-984" y="-1068"/>
      </p:cViewPr>
      <p:guideLst>
        <p:guide orient="horz" pos="2160"/>
        <p:guide pos="29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96"/>
    </p:cViewPr>
  </p:sorterViewPr>
  <p:gridSpacing cx="360045" cy="36004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Lucida Sans" pitchFamily="34" charset="0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Lucida Sans" pitchFamily="34" charset="0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noProof="0" smtClean="0"/>
              <a:t>Click to edit Master text styles</a:t>
            </a:r>
          </a:p>
          <a:p>
            <a:pPr lvl="1"/>
            <a:r>
              <a:rPr lang="en-CA" noProof="0" smtClean="0"/>
              <a:t>Second level</a:t>
            </a:r>
          </a:p>
          <a:p>
            <a:pPr lvl="2"/>
            <a:r>
              <a:rPr lang="en-CA" noProof="0" smtClean="0"/>
              <a:t>Third level</a:t>
            </a:r>
          </a:p>
          <a:p>
            <a:pPr lvl="3"/>
            <a:r>
              <a:rPr lang="en-CA" noProof="0" smtClean="0"/>
              <a:t>Fourth level</a:t>
            </a:r>
          </a:p>
          <a:p>
            <a:pPr lvl="4"/>
            <a:r>
              <a:rPr lang="en-CA" noProof="0" smtClean="0"/>
              <a:t>Fifth level</a:t>
            </a:r>
          </a:p>
        </p:txBody>
      </p:sp>
      <p:sp>
        <p:nvSpPr>
          <p:cNvPr id="911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Lucida Sans" pitchFamily="34" charset="0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911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Lucida Sans" pitchFamily="34" charset="0"/>
              </a:defRPr>
            </a:lvl1pPr>
          </a:lstStyle>
          <a:p>
            <a:pPr>
              <a:defRPr/>
            </a:pPr>
            <a:fld id="{2950943D-D92C-4640-8114-F24B95001369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118930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8E67CB-4E4E-43AA-846A-505E9AAE4845}" type="slidenum">
              <a:rPr lang="en-CA" smtClean="0"/>
              <a:pPr/>
              <a:t>1</a:t>
            </a:fld>
            <a:endParaRPr lang="en-CA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A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C65917-8442-451C-A157-8A724F9BCB3B}" type="slidenum">
              <a:rPr lang="en-CA" smtClean="0"/>
              <a:pPr/>
              <a:t>11</a:t>
            </a:fld>
            <a:endParaRPr lang="en-CA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C65917-8442-451C-A157-8A724F9BCB3B}" type="slidenum">
              <a:rPr lang="en-CA" smtClean="0"/>
              <a:pPr/>
              <a:t>12</a:t>
            </a:fld>
            <a:endParaRPr lang="en-CA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2948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90BB998-E668-4200-9C6B-6C2E01BF3702}" type="slidenum">
              <a:rPr lang="en-CA" sz="1200">
                <a:latin typeface="Lucida Sans" pitchFamily="34" charset="0"/>
              </a:rPr>
              <a:pPr algn="r"/>
              <a:t>13</a:t>
            </a:fld>
            <a:endParaRPr lang="en-CA" sz="1200">
              <a:latin typeface="Lucida Sans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50943D-D92C-4640-8114-F24B95001369}" type="slidenum">
              <a:rPr lang="en-CA" smtClean="0"/>
              <a:pPr>
                <a:defRPr/>
              </a:pPr>
              <a:t>14</a:t>
            </a:fld>
            <a:endParaRPr lang="en-CA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4996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EEE8898-BCC9-42B5-A7E3-78FDE27DD454}" type="slidenum">
              <a:rPr lang="en-CA" sz="1200">
                <a:latin typeface="Lucida Sans" pitchFamily="34" charset="0"/>
              </a:rPr>
              <a:pPr algn="r"/>
              <a:t>16</a:t>
            </a:fld>
            <a:endParaRPr lang="en-CA" sz="1200">
              <a:latin typeface="Lucida Sans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6020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ACD1F73-44EE-4B93-B8BB-7E18BFC51897}" type="slidenum">
              <a:rPr lang="en-CA" sz="1200">
                <a:latin typeface="Lucida Sans" pitchFamily="34" charset="0"/>
              </a:rPr>
              <a:pPr algn="r"/>
              <a:t>17</a:t>
            </a:fld>
            <a:endParaRPr lang="en-CA" sz="1200">
              <a:latin typeface="Lucida Sans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7044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D9D2D71-F94E-40F5-812E-80A7A7CB6700}" type="slidenum">
              <a:rPr lang="en-CA" sz="1200">
                <a:latin typeface="Lucida Sans" pitchFamily="34" charset="0"/>
              </a:rPr>
              <a:pPr algn="r"/>
              <a:t>18</a:t>
            </a:fld>
            <a:endParaRPr lang="en-CA" sz="1200">
              <a:latin typeface="Lucida Sans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7044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D9D2D71-F94E-40F5-812E-80A7A7CB6700}" type="slidenum">
              <a:rPr lang="en-CA" sz="1200">
                <a:latin typeface="Lucida Sans" pitchFamily="34" charset="0"/>
              </a:rPr>
              <a:pPr algn="r"/>
              <a:t>20</a:t>
            </a:fld>
            <a:endParaRPr lang="en-CA" sz="1200">
              <a:latin typeface="Lucida Sans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8068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1E5A59B-333E-4CB0-B8FE-F5FBD730449A}" type="slidenum">
              <a:rPr lang="en-CA" sz="1200">
                <a:latin typeface="Lucida Sans" pitchFamily="34" charset="0"/>
              </a:rPr>
              <a:pPr algn="r"/>
              <a:t>21</a:t>
            </a:fld>
            <a:endParaRPr lang="en-CA" sz="1200">
              <a:latin typeface="Lucida Sans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BCCAA2-FC53-42E6-AA34-45586C8F7BCB}" type="slidenum">
              <a:rPr lang="en-CA" smtClean="0"/>
              <a:pPr/>
              <a:t>22</a:t>
            </a:fld>
            <a:endParaRPr lang="en-CA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5AC95B-668A-4907-98F7-920CCD0C165C}" type="slidenum">
              <a:rPr lang="en-CA" smtClean="0"/>
              <a:pPr/>
              <a:t>2</a:t>
            </a:fld>
            <a:endParaRPr lang="en-CA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fr-CA" smtClean="0"/>
              <a:t>None of the</a:t>
            </a:r>
            <a:r>
              <a:rPr lang="fr-CA" baseline="0" smtClean="0"/>
              <a:t> sounds you heard were speech sounds</a:t>
            </a:r>
          </a:p>
          <a:p>
            <a:pPr eaLnBrk="1" hangingPunct="1"/>
            <a:r>
              <a:rPr lang="fr-CA" baseline="0" smtClean="0"/>
              <a:t>Nevertheless you were probably able to extract much information from these sounds</a:t>
            </a:r>
          </a:p>
          <a:p>
            <a:pPr eaLnBrk="1" hangingPunct="1"/>
            <a:r>
              <a:rPr lang="fr-CA" baseline="0" smtClean="0"/>
              <a:t>First that they were soudns of human voice – produced by the vocal apparatus of a fellow human being (conspecific vocalization)</a:t>
            </a:r>
          </a:p>
          <a:p>
            <a:pPr eaLnBrk="1" hangingPunct="1"/>
            <a:r>
              <a:rPr lang="fr-CA" baseline="0" smtClean="0"/>
              <a:t>But also a wealth of information on the speaker, their gender and age, their affective state.</a:t>
            </a:r>
          </a:p>
          <a:p>
            <a:pPr eaLnBrk="1" hangingPunct="1"/>
            <a:endParaRPr lang="fr-CA" baseline="0" smtClean="0"/>
          </a:p>
          <a:p>
            <a:pPr eaLnBrk="1" hangingPunct="1"/>
            <a:r>
              <a:rPr lang="fr-CA" baseline="0" smtClean="0"/>
              <a:t>So the voice does not need to contain speech to carry socialy-relevant information</a:t>
            </a:r>
            <a:endParaRPr lang="fr-CA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36257A4-4065-4179-B137-912364333F71}" type="slidenum">
              <a:rPr lang="en-CA" sz="1200">
                <a:latin typeface="Lucida Sans" pitchFamily="34" charset="0"/>
              </a:rPr>
              <a:pPr algn="r"/>
              <a:t>23</a:t>
            </a:fld>
            <a:endParaRPr lang="en-CA" sz="1200">
              <a:latin typeface="Lucida Sans" pitchFamily="34" charset="0"/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BCCAA2-FC53-42E6-AA34-45586C8F7BCB}" type="slidenum">
              <a:rPr lang="en-CA" smtClean="0"/>
              <a:pPr/>
              <a:t>24</a:t>
            </a:fld>
            <a:endParaRPr lang="en-CA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6A3B23-A837-4E64-8A1B-F1CF254099A0}" type="slidenum">
              <a:rPr lang="en-CA" smtClean="0"/>
              <a:pPr>
                <a:defRPr/>
              </a:pPr>
              <a:t>38</a:t>
            </a:fld>
            <a:endParaRPr lang="en-CA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979474-3CA9-4D5F-A080-6122698609C2}" type="slidenum">
              <a:rPr lang="en-CA" smtClean="0"/>
              <a:pPr/>
              <a:t>40</a:t>
            </a:fld>
            <a:endParaRPr lang="en-CA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A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C65917-8442-451C-A157-8A724F9BCB3B}" type="slidenum">
              <a:rPr lang="en-CA" smtClean="0"/>
              <a:pPr/>
              <a:t>3</a:t>
            </a:fld>
            <a:endParaRPr lang="en-CA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 smtClean="0"/>
              <a:t>The human voice contains speech,</a:t>
            </a:r>
          </a:p>
          <a:p>
            <a:pPr eaLnBrk="1" hangingPunct="1"/>
            <a:r>
              <a:rPr lang="en-US" smtClean="0"/>
              <a:t>but even when the linguistic content is not accessible; </a:t>
            </a:r>
          </a:p>
          <a:p>
            <a:pPr eaLnBrk="1" hangingPunct="1"/>
            <a:r>
              <a:rPr lang="en-US" smtClean="0"/>
              <a:t>for instance because you are too far away, or it</a:t>
            </a:r>
            <a:r>
              <a:rPr lang="en-US" baseline="0" smtClean="0"/>
              <a:t> is spoken in </a:t>
            </a:r>
            <a:r>
              <a:rPr lang="en-US" smtClean="0"/>
              <a:t>a foreign language you don’t understand, </a:t>
            </a:r>
          </a:p>
          <a:p>
            <a:pPr eaLnBrk="1" hangingPunct="1"/>
            <a:r>
              <a:rPr lang="en-US" smtClean="0"/>
              <a:t>or even as we’ve seen, because there is no s[peech at all...</a:t>
            </a:r>
          </a:p>
          <a:p>
            <a:pPr eaLnBrk="1" hangingPunct="1"/>
            <a:r>
              <a:rPr lang="en-US" smtClean="0"/>
              <a:t>the</a:t>
            </a:r>
            <a:r>
              <a:rPr lang="en-US" baseline="0" smtClean="0"/>
              <a:t> voice contains much socially-relevant, person-related information</a:t>
            </a:r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C65917-8442-451C-A157-8A724F9BCB3B}" type="slidenum">
              <a:rPr lang="en-CA" smtClean="0"/>
              <a:pPr/>
              <a:t>4</a:t>
            </a:fld>
            <a:endParaRPr lang="en-CA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 smtClean="0"/>
              <a:t>As for faces, we are equiped with a sophistcated neuronal machinery</a:t>
            </a:r>
            <a:r>
              <a:rPr lang="en-US" baseline="0" smtClean="0"/>
              <a:t> dedicated to analyzing the various types of information in these auditory faces.</a:t>
            </a: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07FF4A-0CA3-47BD-8B2B-65E8C01ED151}" type="slidenum">
              <a:rPr lang="en-CA" smtClean="0"/>
              <a:pPr/>
              <a:t>5</a:t>
            </a:fld>
            <a:endParaRPr lang="en-CA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EE84F3-0183-41AD-BD57-8F81F2893BA7}" type="slidenum">
              <a:rPr lang="en-CA" smtClean="0"/>
              <a:pPr/>
              <a:t>6</a:t>
            </a:fld>
            <a:endParaRPr lang="en-CA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2948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90BB998-E668-4200-9C6B-6C2E01BF3702}" type="slidenum">
              <a:rPr lang="en-CA" sz="1200">
                <a:latin typeface="Lucida Sans" pitchFamily="34" charset="0"/>
              </a:rPr>
              <a:pPr algn="r"/>
              <a:t>7</a:t>
            </a:fld>
            <a:endParaRPr lang="en-CA" sz="1200">
              <a:latin typeface="Lucida Sans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48CEC6-0AE1-46B8-ABA4-D6859C86E068}" type="slidenum">
              <a:rPr lang="en-CA"/>
              <a:pPr/>
              <a:t>8</a:t>
            </a:fld>
            <a:endParaRPr lang="en-CA"/>
          </a:p>
        </p:txBody>
      </p:sp>
      <p:sp>
        <p:nvSpPr>
          <p:cNvPr id="282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2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Then neuroimaging</a:t>
            </a:r>
          </a:p>
          <a:p>
            <a:endParaRPr lang="en-C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C65917-8442-451C-A157-8A724F9BCB3B}" type="slidenum">
              <a:rPr lang="en-CA" smtClean="0"/>
              <a:pPr/>
              <a:t>9</a:t>
            </a:fld>
            <a:endParaRPr lang="en-CA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CA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+mj-ea"/>
          <a:cs typeface="Tahoma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Tahoma" pitchFamily="34" charset="0"/>
          <a:ea typeface="+mn-ea"/>
          <a:cs typeface="Tahoma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ahoma" pitchFamily="34" charset="0"/>
          <a:cs typeface="Tahoma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Tahoma" pitchFamily="34" charset="0"/>
          <a:cs typeface="Tahoma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 b="1">
          <a:solidFill>
            <a:schemeClr val="tx1"/>
          </a:solidFill>
          <a:latin typeface="Tahoma" pitchFamily="34" charset="0"/>
          <a:cs typeface="Tahoma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tx1"/>
          </a:solidFill>
          <a:latin typeface="Tahoma" pitchFamily="34" charset="0"/>
          <a:cs typeface="Tahoma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PASCAL\TALKS\TPVlegerV2.mpeg" TargetMode="Externa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35.jpeg"/><Relationship Id="rId3" Type="http://schemas.openxmlformats.org/officeDocument/2006/relationships/audio" Target="../media/audio2.wav"/><Relationship Id="rId7" Type="http://schemas.openxmlformats.org/officeDocument/2006/relationships/audio" Target="../media/audio4.wav"/><Relationship Id="rId12" Type="http://schemas.openxmlformats.org/officeDocument/2006/relationships/image" Target="../media/image34.jpeg"/><Relationship Id="rId17" Type="http://schemas.openxmlformats.org/officeDocument/2006/relationships/image" Target="../media/image18.png"/><Relationship Id="rId2" Type="http://schemas.openxmlformats.org/officeDocument/2006/relationships/audio" Target="file:///C:\PASCAL\TALKS\6_sadness.wav" TargetMode="External"/><Relationship Id="rId16" Type="http://schemas.openxmlformats.org/officeDocument/2006/relationships/image" Target="../media/image38.jpeg"/><Relationship Id="rId1" Type="http://schemas.openxmlformats.org/officeDocument/2006/relationships/audio" Target="../media/audio1.wav"/><Relationship Id="rId6" Type="http://schemas.openxmlformats.org/officeDocument/2006/relationships/audio" Target="file:///C:\PASCAL\TALKS\6_disgust.wav" TargetMode="External"/><Relationship Id="rId11" Type="http://schemas.openxmlformats.org/officeDocument/2006/relationships/image" Target="../media/image33.jpeg"/><Relationship Id="rId5" Type="http://schemas.openxmlformats.org/officeDocument/2006/relationships/audio" Target="file:///C:\PASCAL\TALKS\6_happiness.wav" TargetMode="External"/><Relationship Id="rId15" Type="http://schemas.openxmlformats.org/officeDocument/2006/relationships/image" Target="../media/image37.jpeg"/><Relationship Id="rId10" Type="http://schemas.openxmlformats.org/officeDocument/2006/relationships/image" Target="../media/image32.jpeg"/><Relationship Id="rId4" Type="http://schemas.openxmlformats.org/officeDocument/2006/relationships/audio" Target="../media/audio3.wav"/><Relationship Id="rId9" Type="http://schemas.openxmlformats.org/officeDocument/2006/relationships/notesSlide" Target="../notesSlides/notesSlide15.xml"/><Relationship Id="rId1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PASCAL\TALKS\Sequenve_vocale.wav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audio" Target="../media/audio7.wav"/><Relationship Id="rId7" Type="http://schemas.openxmlformats.org/officeDocument/2006/relationships/notesSlide" Target="../notesSlides/notesSlide18.xml"/><Relationship Id="rId2" Type="http://schemas.openxmlformats.org/officeDocument/2006/relationships/audio" Target="../media/audio6.wav"/><Relationship Id="rId1" Type="http://schemas.openxmlformats.org/officeDocument/2006/relationships/audio" Target="../media/audio5.wav"/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9.wav"/><Relationship Id="rId10" Type="http://schemas.openxmlformats.org/officeDocument/2006/relationships/image" Target="../media/image44.png"/><Relationship Id="rId4" Type="http://schemas.openxmlformats.org/officeDocument/2006/relationships/audio" Target="../media/audio8.wav"/><Relationship Id="rId9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audio" Target="../media/audio11.wav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50.png"/><Relationship Id="rId18" Type="http://schemas.openxmlformats.org/officeDocument/2006/relationships/oleObject" Target="../embeddings/oleObject8.bin"/><Relationship Id="rId3" Type="http://schemas.openxmlformats.org/officeDocument/2006/relationships/audio" Target="../media/audio13.wav"/><Relationship Id="rId21" Type="http://schemas.openxmlformats.org/officeDocument/2006/relationships/image" Target="../media/image53.png"/><Relationship Id="rId7" Type="http://schemas.openxmlformats.org/officeDocument/2006/relationships/image" Target="../media/image47.png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54.jpeg"/><Relationship Id="rId2" Type="http://schemas.openxmlformats.org/officeDocument/2006/relationships/audio" Target="../media/audio12.wav"/><Relationship Id="rId16" Type="http://schemas.openxmlformats.org/officeDocument/2006/relationships/image" Target="../media/image51.png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49.png"/><Relationship Id="rId5" Type="http://schemas.openxmlformats.org/officeDocument/2006/relationships/notesSlide" Target="../notesSlides/notesSlide20.xml"/><Relationship Id="rId15" Type="http://schemas.openxmlformats.org/officeDocument/2006/relationships/oleObject" Target="../embeddings/oleObject7.bin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52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48.png"/><Relationship Id="rId1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audio" Target="../media/audio10.wav"/><Relationship Id="rId7" Type="http://schemas.openxmlformats.org/officeDocument/2006/relationships/image" Target="../media/image56.jpeg"/><Relationship Id="rId12" Type="http://schemas.openxmlformats.org/officeDocument/2006/relationships/image" Target="../media/image4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11" Type="http://schemas.openxmlformats.org/officeDocument/2006/relationships/audio" Target="../media/audio11.wav"/><Relationship Id="rId5" Type="http://schemas.openxmlformats.org/officeDocument/2006/relationships/audio" Target="../media/audio14.wav"/><Relationship Id="rId10" Type="http://schemas.openxmlformats.org/officeDocument/2006/relationships/image" Target="../media/image59.jpeg"/><Relationship Id="rId4" Type="http://schemas.openxmlformats.org/officeDocument/2006/relationships/image" Target="../media/image45.jpeg"/><Relationship Id="rId9" Type="http://schemas.openxmlformats.org/officeDocument/2006/relationships/image" Target="../media/image5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audio" Target="../media/audio17.wav"/><Relationship Id="rId7" Type="http://schemas.openxmlformats.org/officeDocument/2006/relationships/slideLayout" Target="../slideLayouts/slideLayout7.xml"/><Relationship Id="rId2" Type="http://schemas.openxmlformats.org/officeDocument/2006/relationships/audio" Target="../media/audio16.wav"/><Relationship Id="rId1" Type="http://schemas.openxmlformats.org/officeDocument/2006/relationships/audio" Target="../media/audio15.wav"/><Relationship Id="rId6" Type="http://schemas.openxmlformats.org/officeDocument/2006/relationships/audio" Target="../media/audio20.wav"/><Relationship Id="rId5" Type="http://schemas.openxmlformats.org/officeDocument/2006/relationships/audio" Target="../media/audio19.wav"/><Relationship Id="rId10" Type="http://schemas.openxmlformats.org/officeDocument/2006/relationships/image" Target="../media/image67.jpeg"/><Relationship Id="rId4" Type="http://schemas.openxmlformats.org/officeDocument/2006/relationships/audio" Target="../media/audio18.wav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audio" Target="../media/audio23.wav"/><Relationship Id="rId7" Type="http://schemas.openxmlformats.org/officeDocument/2006/relationships/image" Target="../media/image68.png"/><Relationship Id="rId2" Type="http://schemas.openxmlformats.org/officeDocument/2006/relationships/audio" Target="../media/audio22.wav"/><Relationship Id="rId1" Type="http://schemas.openxmlformats.org/officeDocument/2006/relationships/audio" Target="../media/audio21.wav"/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5.wav"/><Relationship Id="rId10" Type="http://schemas.openxmlformats.org/officeDocument/2006/relationships/image" Target="../media/image70.png"/><Relationship Id="rId4" Type="http://schemas.openxmlformats.org/officeDocument/2006/relationships/audio" Target="../media/audio24.wav"/><Relationship Id="rId9" Type="http://schemas.openxmlformats.org/officeDocument/2006/relationships/image" Target="../media/image6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jpeg"/><Relationship Id="rId7" Type="http://schemas.openxmlformats.org/officeDocument/2006/relationships/image" Target="../media/image76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audio" Target="../media/audio26.wav"/><Relationship Id="rId7" Type="http://schemas.openxmlformats.org/officeDocument/2006/relationships/image" Target="../media/image82.tiff"/><Relationship Id="rId12" Type="http://schemas.openxmlformats.org/officeDocument/2006/relationships/image" Target="../media/image87.png"/><Relationship Id="rId2" Type="http://schemas.openxmlformats.org/officeDocument/2006/relationships/audio" Target="file:///C:\PASCAL\TALKS\NeutralTrial.wav" TargetMode="External"/><Relationship Id="rId1" Type="http://schemas.openxmlformats.org/officeDocument/2006/relationships/audio" Target="file:///C:\PASCAL\TALKS\MatchedTrial.wav" TargetMode="Externa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86.png"/><Relationship Id="rId5" Type="http://schemas.openxmlformats.org/officeDocument/2006/relationships/audio" Target="../media/audio28.wav"/><Relationship Id="rId10" Type="http://schemas.openxmlformats.org/officeDocument/2006/relationships/image" Target="../media/image85.png"/><Relationship Id="rId4" Type="http://schemas.openxmlformats.org/officeDocument/2006/relationships/audio" Target="../media/audio27.wav"/><Relationship Id="rId9" Type="http://schemas.openxmlformats.org/officeDocument/2006/relationships/image" Target="../media/image8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tif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audio" Target="../media/audio31.wav"/><Relationship Id="rId7" Type="http://schemas.openxmlformats.org/officeDocument/2006/relationships/image" Target="../media/image98.png"/><Relationship Id="rId2" Type="http://schemas.openxmlformats.org/officeDocument/2006/relationships/audio" Target="../media/audio30.wav"/><Relationship Id="rId1" Type="http://schemas.openxmlformats.org/officeDocument/2006/relationships/audio" Target="../media/audio29.wav"/><Relationship Id="rId6" Type="http://schemas.openxmlformats.org/officeDocument/2006/relationships/image" Target="../media/image97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32.wav"/><Relationship Id="rId9" Type="http://schemas.openxmlformats.org/officeDocument/2006/relationships/image" Target="../media/image10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13" Type="http://schemas.openxmlformats.org/officeDocument/2006/relationships/image" Target="../media/image107.png"/><Relationship Id="rId3" Type="http://schemas.openxmlformats.org/officeDocument/2006/relationships/audio" Target="file:///C:\PASCAL\TALKS\Phil_continua_domainance_trustworthiness\male_trus.wav" TargetMode="External"/><Relationship Id="rId7" Type="http://schemas.openxmlformats.org/officeDocument/2006/relationships/image" Target="../media/image101.jpeg"/><Relationship Id="rId12" Type="http://schemas.openxmlformats.org/officeDocument/2006/relationships/image" Target="../media/image106.png"/><Relationship Id="rId2" Type="http://schemas.openxmlformats.org/officeDocument/2006/relationships/audio" Target="file:///C:\PASCAL\TALKS\Phil_continua_domainance_trustworthiness\fem_dom.wav" TargetMode="External"/><Relationship Id="rId1" Type="http://schemas.openxmlformats.org/officeDocument/2006/relationships/audio" Target="file:///C:\PASCAL\TALKS\Phil_continua_domainance_trustworthiness\fem_trust.wav" TargetMode="External"/><Relationship Id="rId6" Type="http://schemas.openxmlformats.org/officeDocument/2006/relationships/notesSlide" Target="../notesSlides/notesSlide22.xml"/><Relationship Id="rId11" Type="http://schemas.openxmlformats.org/officeDocument/2006/relationships/image" Target="../media/image105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109.png"/><Relationship Id="rId10" Type="http://schemas.openxmlformats.org/officeDocument/2006/relationships/image" Target="../media/image104.png"/><Relationship Id="rId4" Type="http://schemas.openxmlformats.org/officeDocument/2006/relationships/audio" Target="file:///C:\PASCAL\TALKS\Phil_continua_domainance_trustworthiness\male_dom.wav" TargetMode="External"/><Relationship Id="rId9" Type="http://schemas.openxmlformats.org/officeDocument/2006/relationships/image" Target="../media/image103.png"/><Relationship Id="rId14" Type="http://schemas.openxmlformats.org/officeDocument/2006/relationships/image" Target="../media/image108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jpeg"/><Relationship Id="rId13" Type="http://schemas.openxmlformats.org/officeDocument/2006/relationships/image" Target="../media/image119.jpeg"/><Relationship Id="rId3" Type="http://schemas.openxmlformats.org/officeDocument/2006/relationships/image" Target="../media/image110.jpeg"/><Relationship Id="rId7" Type="http://schemas.openxmlformats.org/officeDocument/2006/relationships/image" Target="../media/image114.png"/><Relationship Id="rId12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png"/><Relationship Id="rId11" Type="http://schemas.openxmlformats.org/officeDocument/2006/relationships/image" Target="../media/image118.png"/><Relationship Id="rId5" Type="http://schemas.openxmlformats.org/officeDocument/2006/relationships/image" Target="../media/image112.png"/><Relationship Id="rId10" Type="http://schemas.openxmlformats.org/officeDocument/2006/relationships/image" Target="../media/image117.jpeg"/><Relationship Id="rId4" Type="http://schemas.openxmlformats.org/officeDocument/2006/relationships/image" Target="../media/image111.png"/><Relationship Id="rId9" Type="http://schemas.openxmlformats.org/officeDocument/2006/relationships/image" Target="../media/image1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audio" Target="file:///C:\PASCAL\TALKS\vocal01_finn.wav" TargetMode="External"/><Relationship Id="rId7" Type="http://schemas.openxmlformats.org/officeDocument/2006/relationships/image" Target="../media/image17.jpeg"/><Relationship Id="rId12" Type="http://schemas.openxmlformats.org/officeDocument/2006/relationships/image" Target="../media/image20.png"/><Relationship Id="rId2" Type="http://schemas.openxmlformats.org/officeDocument/2006/relationships/audio" Target="file:///C:\PASCAL\TALKS\nonvocal11_short.wav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jpeg"/><Relationship Id="rId11" Type="http://schemas.openxmlformats.org/officeDocument/2006/relationships/image" Target="../media/image15.png"/><Relationship Id="rId5" Type="http://schemas.openxmlformats.org/officeDocument/2006/relationships/notesSlide" Target="../notesSlides/notesSlide9.xml"/><Relationship Id="rId10" Type="http://schemas.openxmlformats.org/officeDocument/2006/relationships/oleObject" Target="../embeddings/oleObject1.bin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17488" y="1388231"/>
            <a:ext cx="8678862" cy="5613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Aft>
                <a:spcPct val="20000"/>
              </a:spcAft>
            </a:pPr>
            <a:r>
              <a:rPr lang="en-GB" sz="2000" dirty="0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Glasgow – Institute of Neuroscience and Psychology  </a:t>
            </a:r>
          </a:p>
          <a:p>
            <a:pPr algn="ctr">
              <a:spcAft>
                <a:spcPct val="20000"/>
              </a:spcAft>
            </a:pPr>
            <a:r>
              <a:rPr lang="en-GB" sz="2000" dirty="0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&amp; School of Psychology</a:t>
            </a:r>
            <a:endParaRPr lang="en-GB" sz="2000" dirty="0" smtClean="0">
              <a:solidFill>
                <a:srgbClr val="009999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Aft>
                <a:spcPct val="20000"/>
              </a:spcAft>
            </a:pPr>
            <a:endParaRPr lang="en-GB" sz="2000" dirty="0" smtClean="0">
              <a:solidFill>
                <a:srgbClr val="009999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Aft>
                <a:spcPct val="20000"/>
              </a:spcAft>
            </a:pPr>
            <a:endParaRPr lang="en-GB" sz="2400" dirty="0" smtClean="0">
              <a:solidFill>
                <a:srgbClr val="009999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GB" sz="2800" b="1" dirty="0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Voice </a:t>
            </a:r>
            <a:r>
              <a:rPr lang="en-GB" sz="2800" b="1" dirty="0" err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Neurocognition</a:t>
            </a:r>
            <a:r>
              <a:rPr lang="en-GB" sz="2800" b="1" dirty="0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 Laboratory – works in progress</a:t>
            </a:r>
            <a:endParaRPr lang="en-GB" sz="2800" b="1" dirty="0" smtClean="0">
              <a:solidFill>
                <a:srgbClr val="009999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GB" sz="2000" dirty="0" smtClean="0">
              <a:solidFill>
                <a:srgbClr val="009999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GB" dirty="0" smtClean="0">
              <a:solidFill>
                <a:srgbClr val="009999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GB" dirty="0">
              <a:solidFill>
                <a:srgbClr val="009999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it-IT" sz="2000" b="1" dirty="0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Pascal Belin</a:t>
            </a:r>
          </a:p>
          <a:p>
            <a:pPr algn="ctr"/>
            <a:endParaRPr lang="it-IT" dirty="0" smtClean="0">
              <a:solidFill>
                <a:srgbClr val="009999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it-IT" dirty="0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Voice Neurocognition Laboratory</a:t>
            </a:r>
          </a:p>
          <a:p>
            <a:pPr algn="ctr"/>
            <a:r>
              <a:rPr lang="it-IT" dirty="0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Institute of Neuroscience &amp; Psychology</a:t>
            </a:r>
          </a:p>
          <a:p>
            <a:pPr algn="ctr"/>
            <a:r>
              <a:rPr lang="it-IT" dirty="0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University of Glasgow</a:t>
            </a:r>
          </a:p>
          <a:p>
            <a:pPr algn="ctr"/>
            <a:r>
              <a:rPr lang="it-IT" dirty="0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BRAMS Laboratories, Universit</a:t>
            </a:r>
            <a:r>
              <a:rPr lang="en-US" dirty="0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é</a:t>
            </a:r>
            <a:r>
              <a:rPr lang="it-IT" dirty="0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 de Montr</a:t>
            </a:r>
            <a:r>
              <a:rPr lang="en-US" dirty="0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é</a:t>
            </a:r>
            <a:r>
              <a:rPr lang="it-IT" dirty="0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al </a:t>
            </a:r>
          </a:p>
          <a:p>
            <a:pPr algn="ctr"/>
            <a:r>
              <a:rPr lang="it-IT" dirty="0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&amp; McGill University</a:t>
            </a:r>
          </a:p>
          <a:p>
            <a:pPr algn="ctr"/>
            <a:endParaRPr lang="en-US" dirty="0">
              <a:solidFill>
                <a:srgbClr val="0099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91" name="Picture 8" descr="VNL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6550" y="0"/>
            <a:ext cx="2428875" cy="1122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AutoShape 11" descr="illustration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Arial" charset="0"/>
              <a:cs typeface="Arial" charset="0"/>
            </a:endParaRPr>
          </a:p>
        </p:txBody>
      </p:sp>
      <p:pic>
        <p:nvPicPr>
          <p:cNvPr id="11" name="Picture 10" descr="InsNeuroPsy_colour cop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350" y="114300"/>
            <a:ext cx="4104084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27539" y="191067"/>
            <a:ext cx="3844167" cy="6676284"/>
            <a:chOff x="327539" y="191067"/>
            <a:chExt cx="3844167" cy="6676284"/>
          </a:xfrm>
        </p:grpSpPr>
        <p:grpSp>
          <p:nvGrpSpPr>
            <p:cNvPr id="6" name="Group 5"/>
            <p:cNvGrpSpPr/>
            <p:nvPr/>
          </p:nvGrpSpPr>
          <p:grpSpPr>
            <a:xfrm>
              <a:off x="327539" y="894369"/>
              <a:ext cx="3844167" cy="5972982"/>
              <a:chOff x="627795" y="894369"/>
              <a:chExt cx="3844167" cy="5972982"/>
            </a:xfrm>
          </p:grpSpPr>
          <p:pic>
            <p:nvPicPr>
              <p:cNvPr id="55299" name="Picture 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627795" y="894369"/>
                <a:ext cx="3844167" cy="56801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5" name="Text Box 12"/>
              <p:cNvSpPr txBox="1">
                <a:spLocks noChangeArrowheads="1"/>
              </p:cNvSpPr>
              <p:nvPr/>
            </p:nvSpPr>
            <p:spPr bwMode="auto">
              <a:xfrm>
                <a:off x="1417166" y="6590352"/>
                <a:ext cx="2323072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GB" sz="1200" smtClean="0">
                    <a:solidFill>
                      <a:schemeClr val="folHlink"/>
                    </a:solidFill>
                    <a:latin typeface="Comic Sans MS" pitchFamily="66" charset="0"/>
                  </a:rPr>
                  <a:t>Perrodin et al </a:t>
                </a:r>
                <a:r>
                  <a:rPr lang="en-GB" sz="1200">
                    <a:solidFill>
                      <a:schemeClr val="folHlink"/>
                    </a:solidFill>
                    <a:latin typeface="Comic Sans MS" pitchFamily="66" charset="0"/>
                  </a:rPr>
                  <a:t>(</a:t>
                </a:r>
                <a:r>
                  <a:rPr lang="en-GB" sz="1200" smtClean="0">
                    <a:solidFill>
                      <a:schemeClr val="folHlink"/>
                    </a:solidFill>
                    <a:latin typeface="Comic Sans MS" pitchFamily="66" charset="0"/>
                  </a:rPr>
                  <a:t>2011) Curr Biol</a:t>
                </a:r>
                <a:endParaRPr lang="en-GB" sz="1200">
                  <a:solidFill>
                    <a:schemeClr val="folHlink"/>
                  </a:solidFill>
                  <a:latin typeface="Comic Sans MS" pitchFamily="66" charset="0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382125" y="191067"/>
              <a:ext cx="355308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smtClean="0">
                  <a:solidFill>
                    <a:srgbClr val="009999"/>
                  </a:solidFill>
                  <a:latin typeface="Arial" pitchFamily="34" charset="0"/>
                  <a:cs typeface="Arial" pitchFamily="34" charset="0"/>
                </a:rPr>
                <a:t>Voice-selective neurons in the </a:t>
              </a:r>
            </a:p>
            <a:p>
              <a:pPr algn="ctr"/>
              <a:r>
                <a:rPr lang="en-GB" b="1" smtClean="0">
                  <a:solidFill>
                    <a:srgbClr val="009999"/>
                  </a:solidFill>
                  <a:latin typeface="Arial" pitchFamily="34" charset="0"/>
                  <a:cs typeface="Arial" pitchFamily="34" charset="0"/>
                </a:rPr>
                <a:t>macaque voice area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519741" y="193339"/>
            <a:ext cx="4442242" cy="6699036"/>
            <a:chOff x="4519741" y="193339"/>
            <a:chExt cx="4442242" cy="6699036"/>
          </a:xfrm>
        </p:grpSpPr>
        <p:pic>
          <p:nvPicPr>
            <p:cNvPr id="5529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67532" y="1630435"/>
              <a:ext cx="4285396" cy="3956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Text Box 12"/>
            <p:cNvSpPr txBox="1">
              <a:spLocks noChangeArrowheads="1"/>
            </p:cNvSpPr>
            <p:nvPr/>
          </p:nvSpPr>
          <p:spPr bwMode="auto">
            <a:xfrm>
              <a:off x="6246286" y="6615376"/>
              <a:ext cx="225734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200" smtClean="0">
                  <a:solidFill>
                    <a:schemeClr val="folHlink"/>
                  </a:solidFill>
                  <a:latin typeface="Comic Sans MS" pitchFamily="66" charset="0"/>
                </a:rPr>
                <a:t>Blank et al </a:t>
              </a:r>
              <a:r>
                <a:rPr lang="en-GB" sz="1200">
                  <a:solidFill>
                    <a:schemeClr val="folHlink"/>
                  </a:solidFill>
                  <a:latin typeface="Comic Sans MS" pitchFamily="66" charset="0"/>
                </a:rPr>
                <a:t>(</a:t>
              </a:r>
              <a:r>
                <a:rPr lang="en-GB" sz="1200" smtClean="0">
                  <a:solidFill>
                    <a:schemeClr val="folHlink"/>
                  </a:solidFill>
                  <a:latin typeface="Comic Sans MS" pitchFamily="66" charset="0"/>
                </a:rPr>
                <a:t>2011) J Neurosci</a:t>
              </a:r>
              <a:endParaRPr lang="en-GB" sz="1200">
                <a:solidFill>
                  <a:schemeClr val="folHlink"/>
                </a:solidFill>
                <a:latin typeface="Comic Sans MS" pitchFamily="66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519741" y="193339"/>
              <a:ext cx="444224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b="1" smtClean="0">
                  <a:solidFill>
                    <a:srgbClr val="009999"/>
                  </a:solidFill>
                  <a:latin typeface="Arial" pitchFamily="34" charset="0"/>
                  <a:cs typeface="Arial" pitchFamily="34" charset="0"/>
                </a:rPr>
                <a:t>Direct structural connections between </a:t>
              </a:r>
            </a:p>
            <a:p>
              <a:pPr algn="ctr"/>
              <a:r>
                <a:rPr lang="en-GB" b="1" smtClean="0">
                  <a:solidFill>
                    <a:srgbClr val="009999"/>
                  </a:solidFill>
                  <a:latin typeface="Arial" pitchFamily="34" charset="0"/>
                  <a:cs typeface="Arial" pitchFamily="34" charset="0"/>
                </a:rPr>
                <a:t>face and voice areas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62115" y="228600"/>
            <a:ext cx="9122818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CA" sz="3200" b="1" smtClean="0">
                <a:solidFill>
                  <a:srgbClr val="009999"/>
                </a:solidFill>
                <a:latin typeface="Arial" charset="0"/>
                <a:cs typeface="Arial" charset="0"/>
              </a:rPr>
              <a:t>TMS of the right TVA impairs voice detection</a:t>
            </a:r>
            <a:endParaRPr lang="en-US" sz="3200" b="1">
              <a:solidFill>
                <a:srgbClr val="009999"/>
              </a:solidFill>
              <a:latin typeface="Arial" charset="0"/>
              <a:cs typeface="Arial" charset="0"/>
            </a:endParaRPr>
          </a:p>
        </p:txBody>
      </p:sp>
      <p:pic>
        <p:nvPicPr>
          <p:cNvPr id="16" name="Picture 15" descr="D:\Paper drafts &amp; talks\TMS-VnonV\Figure1.t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0762" y="2065271"/>
            <a:ext cx="5975131" cy="309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6097884" y="6516390"/>
            <a:ext cx="292900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00" smtClean="0">
                <a:solidFill>
                  <a:schemeClr val="folHlink"/>
                </a:solidFill>
                <a:latin typeface="Comic Sans MS" pitchFamily="66" charset="0"/>
              </a:rPr>
              <a:t>Bestelmeyer et al. (in press) Curr Biol</a:t>
            </a:r>
            <a:endParaRPr lang="en-GB" sz="1200">
              <a:solidFill>
                <a:schemeClr val="folHlink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28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62115" y="228600"/>
            <a:ext cx="9122818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CA" sz="3200" b="1" smtClean="0">
                <a:solidFill>
                  <a:srgbClr val="009999"/>
                </a:solidFill>
                <a:latin typeface="Arial" charset="0"/>
                <a:cs typeface="Arial" charset="0"/>
              </a:rPr>
              <a:t>The “Fronto-temporal positivity to voice” (FTPV)</a:t>
            </a:r>
            <a:endParaRPr lang="en-US" sz="3200" b="1">
              <a:solidFill>
                <a:srgbClr val="009999"/>
              </a:solidFill>
              <a:latin typeface="Arial" charset="0"/>
              <a:cs typeface="Arial" charset="0"/>
            </a:endParaRPr>
          </a:p>
        </p:txBody>
      </p:sp>
      <p:grpSp>
        <p:nvGrpSpPr>
          <p:cNvPr id="2" name="Group 15"/>
          <p:cNvGrpSpPr/>
          <p:nvPr/>
        </p:nvGrpSpPr>
        <p:grpSpPr>
          <a:xfrm>
            <a:off x="4674138" y="1189624"/>
            <a:ext cx="4387974" cy="5714127"/>
            <a:chOff x="4674138" y="1189624"/>
            <a:chExt cx="4387974" cy="5714127"/>
          </a:xfrm>
        </p:grpSpPr>
        <p:sp>
          <p:nvSpPr>
            <p:cNvPr id="7" name="TextBox 6"/>
            <p:cNvSpPr txBox="1"/>
            <p:nvPr/>
          </p:nvSpPr>
          <p:spPr>
            <a:xfrm>
              <a:off x="6362207" y="1189624"/>
              <a:ext cx="7104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smtClean="0"/>
                <a:t>MEG</a:t>
              </a:r>
              <a:endParaRPr lang="en-GB" b="1"/>
            </a:p>
          </p:txBody>
        </p:sp>
        <p:pic>
          <p:nvPicPr>
            <p:cNvPr id="10" name="Picture 13" descr="Fig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49612" y="1624084"/>
              <a:ext cx="4224312" cy="2468444"/>
            </a:xfrm>
            <a:prstGeom prst="rect">
              <a:avLst/>
            </a:prstGeom>
            <a:noFill/>
          </p:spPr>
        </p:pic>
        <p:pic>
          <p:nvPicPr>
            <p:cNvPr id="11" name="Picture 10" descr="Figure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74138" y="4121624"/>
              <a:ext cx="4387974" cy="2070764"/>
            </a:xfrm>
            <a:prstGeom prst="rect">
              <a:avLst/>
            </a:prstGeom>
            <a:noFill/>
          </p:spPr>
        </p:pic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6271310" y="6626752"/>
              <a:ext cx="193995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200" smtClean="0">
                  <a:solidFill>
                    <a:schemeClr val="folHlink"/>
                  </a:solidFill>
                  <a:latin typeface="Comic Sans MS" pitchFamily="66" charset="0"/>
                </a:rPr>
                <a:t>Capilla et </a:t>
              </a:r>
              <a:r>
                <a:rPr lang="en-GB" sz="1200">
                  <a:solidFill>
                    <a:schemeClr val="folHlink"/>
                  </a:solidFill>
                  <a:latin typeface="Comic Sans MS" pitchFamily="66" charset="0"/>
                </a:rPr>
                <a:t>al. </a:t>
              </a:r>
              <a:r>
                <a:rPr lang="en-GB" sz="1200" smtClean="0">
                  <a:solidFill>
                    <a:schemeClr val="folHlink"/>
                  </a:solidFill>
                  <a:latin typeface="Comic Sans MS" pitchFamily="66" charset="0"/>
                </a:rPr>
                <a:t>(submitted)</a:t>
              </a:r>
              <a:endParaRPr lang="en-GB" sz="1200">
                <a:solidFill>
                  <a:schemeClr val="folHlink"/>
                </a:solidFill>
                <a:latin typeface="Comic Sans MS" pitchFamily="66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359846" y="6086898"/>
              <a:ext cx="9669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mtClean="0"/>
                <a:t>FTPVm</a:t>
              </a:r>
              <a:endParaRPr lang="en-GB"/>
            </a:p>
          </p:txBody>
        </p:sp>
      </p:grpSp>
      <p:grpSp>
        <p:nvGrpSpPr>
          <p:cNvPr id="3" name="Group 14"/>
          <p:cNvGrpSpPr/>
          <p:nvPr/>
        </p:nvGrpSpPr>
        <p:grpSpPr>
          <a:xfrm>
            <a:off x="232016" y="1201000"/>
            <a:ext cx="4496401" cy="5700479"/>
            <a:chOff x="232016" y="1201000"/>
            <a:chExt cx="4496401" cy="5700479"/>
          </a:xfrm>
        </p:grpSpPr>
        <p:pic>
          <p:nvPicPr>
            <p:cNvPr id="4" name="Picture 5" descr="Fronto-central.jp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56300" y="1693364"/>
              <a:ext cx="4047466" cy="1806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2183647" y="1201000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smtClean="0"/>
                <a:t>EEG</a:t>
              </a:r>
              <a:endParaRPr lang="en-GB" b="1"/>
            </a:p>
          </p:txBody>
        </p:sp>
        <p:pic>
          <p:nvPicPr>
            <p:cNvPr id="6" name="TPVlegerV2.mpeg">
              <a:hlinkClick r:id="" action="ppaction://media"/>
            </p:cNvPr>
            <p:cNvPicPr>
              <a:picLocks noRot="1" noChangeAspect="1"/>
            </p:cNvPicPr>
            <p:nvPr>
              <a:videoFile r:link="rId1"/>
            </p:nvPr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139121" y="3712187"/>
              <a:ext cx="2589296" cy="1869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 Box 12"/>
            <p:cNvSpPr txBox="1">
              <a:spLocks noChangeArrowheads="1"/>
            </p:cNvSpPr>
            <p:nvPr/>
          </p:nvSpPr>
          <p:spPr bwMode="auto">
            <a:xfrm>
              <a:off x="1860734" y="6624480"/>
              <a:ext cx="2755883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200" smtClean="0">
                  <a:solidFill>
                    <a:schemeClr val="folHlink"/>
                  </a:solidFill>
                  <a:latin typeface="Comic Sans MS" pitchFamily="66" charset="0"/>
                </a:rPr>
                <a:t>Charest et </a:t>
              </a:r>
              <a:r>
                <a:rPr lang="en-GB" sz="1200">
                  <a:solidFill>
                    <a:schemeClr val="folHlink"/>
                  </a:solidFill>
                  <a:latin typeface="Comic Sans MS" pitchFamily="66" charset="0"/>
                </a:rPr>
                <a:t>al. (</a:t>
              </a:r>
              <a:r>
                <a:rPr lang="en-GB" sz="1200" smtClean="0">
                  <a:solidFill>
                    <a:schemeClr val="folHlink"/>
                  </a:solidFill>
                  <a:latin typeface="Comic Sans MS" pitchFamily="66" charset="0"/>
                </a:rPr>
                <a:t>2009) BMC Neurosci</a:t>
              </a:r>
              <a:endParaRPr lang="en-GB" sz="1200">
                <a:solidFill>
                  <a:schemeClr val="folHlink"/>
                </a:solidFill>
                <a:latin typeface="Comic Sans MS" pitchFamily="66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895526" y="6075522"/>
              <a:ext cx="7745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mtClean="0"/>
                <a:t>FTPV</a:t>
              </a:r>
              <a:endParaRPr lang="en-GB"/>
            </a:p>
          </p:txBody>
        </p:sp>
        <p:pic>
          <p:nvPicPr>
            <p:cNvPr id="9" name="Picture 8" descr="figure2.tif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2016" y="3360766"/>
              <a:ext cx="1869675" cy="2914664"/>
            </a:xfrm>
            <a:prstGeom prst="rect">
              <a:avLst/>
            </a:prstGeom>
            <a:ln>
              <a:noFill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 descr="Model_voice_percep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7763" y="1752600"/>
            <a:ext cx="7131050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1092" name="Oval 4"/>
          <p:cNvSpPr>
            <a:spLocks noChangeArrowheads="1"/>
          </p:cNvSpPr>
          <p:nvPr/>
        </p:nvSpPr>
        <p:spPr bwMode="auto">
          <a:xfrm>
            <a:off x="1771650" y="3733800"/>
            <a:ext cx="2498725" cy="566738"/>
          </a:xfrm>
          <a:prstGeom prst="ellipse">
            <a:avLst/>
          </a:prstGeom>
          <a:noFill/>
          <a:ln w="9525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2000">
              <a:latin typeface="Lucida Sans" pitchFamily="34" charset="0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759325" y="5551488"/>
            <a:ext cx="3584575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>
                <a:solidFill>
                  <a:schemeClr val="bg2"/>
                </a:solidFill>
                <a:latin typeface="+mj-lt"/>
              </a:rPr>
              <a:t>Belin et al. (2004) Trends Cogn Sci</a:t>
            </a:r>
            <a:endParaRPr lang="en-CA" sz="1000" i="1">
              <a:solidFill>
                <a:schemeClr val="bg2"/>
              </a:solidFill>
              <a:latin typeface="+mj-lt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212260" y="187656"/>
            <a:ext cx="9574616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2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The “Auditory Face” model </a:t>
            </a:r>
            <a:r>
              <a:rPr lang="en-US" sz="3200" b="1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of voice </a:t>
            </a:r>
            <a:r>
              <a:rPr lang="en-US" sz="32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cognition</a:t>
            </a:r>
            <a:endParaRPr lang="en-US" sz="3200" b="1">
              <a:solidFill>
                <a:srgbClr val="009999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05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09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85750"/>
            <a:ext cx="7772400" cy="714375"/>
          </a:xfrm>
          <a:noFill/>
        </p:spPr>
        <p:txBody>
          <a:bodyPr/>
          <a:lstStyle/>
          <a:p>
            <a:r>
              <a:rPr lang="en-GB" sz="3200" smtClean="0">
                <a:solidFill>
                  <a:srgbClr val="009999"/>
                </a:solidFill>
                <a:effectLst/>
                <a:latin typeface="Arial" pitchFamily="34" charset="0"/>
                <a:cs typeface="Arial" pitchFamily="34" charset="0"/>
              </a:rPr>
              <a:t>Sensitivity of TVA to affective prosody</a:t>
            </a:r>
          </a:p>
        </p:txBody>
      </p:sp>
      <p:grpSp>
        <p:nvGrpSpPr>
          <p:cNvPr id="2" name="Group 7"/>
          <p:cNvGrpSpPr/>
          <p:nvPr/>
        </p:nvGrpSpPr>
        <p:grpSpPr>
          <a:xfrm>
            <a:off x="1152525" y="1346200"/>
            <a:ext cx="6819900" cy="2214720"/>
            <a:chOff x="1152525" y="1346200"/>
            <a:chExt cx="6819900" cy="2214720"/>
          </a:xfrm>
        </p:grpSpPr>
        <p:graphicFrame>
          <p:nvGraphicFramePr>
            <p:cNvPr id="5122" name="Object 2"/>
            <p:cNvGraphicFramePr>
              <a:graphicFrameLocks noGrp="1" noChangeAspect="1"/>
            </p:cNvGraphicFramePr>
            <p:nvPr>
              <p:ph idx="1"/>
            </p:nvPr>
          </p:nvGraphicFramePr>
          <p:xfrm>
            <a:off x="1152525" y="1346200"/>
            <a:ext cx="6819900" cy="2051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299" name="Image" r:id="rId4" imgW="10485714" imgH="3152381" progId="">
                    <p:embed/>
                  </p:oleObj>
                </mc:Choice>
                <mc:Fallback>
                  <p:oleObj name="Image" r:id="rId4" imgW="10485714" imgH="3152381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52525" y="1346200"/>
                          <a:ext cx="6819900" cy="20510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24" name="Text Box 6"/>
            <p:cNvSpPr txBox="1">
              <a:spLocks noChangeArrowheads="1"/>
            </p:cNvSpPr>
            <p:nvPr/>
          </p:nvSpPr>
          <p:spPr bwMode="auto">
            <a:xfrm>
              <a:off x="4210079" y="3283921"/>
              <a:ext cx="343555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200">
                  <a:solidFill>
                    <a:schemeClr val="folHlink"/>
                  </a:solidFill>
                  <a:latin typeface="Comic Sans MS" pitchFamily="66" charset="0"/>
                </a:rPr>
                <a:t>Grandjean, Sander et al (2005) Nat Neurosci</a:t>
              </a: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534988" y="3902075"/>
            <a:ext cx="7650798" cy="2303356"/>
            <a:chOff x="534988" y="3902075"/>
            <a:chExt cx="7650798" cy="2303356"/>
          </a:xfrm>
        </p:grpSpPr>
        <p:pic>
          <p:nvPicPr>
            <p:cNvPr id="111627" name="Picture 11" descr="Ethofer_CurrBiol_Fig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34988" y="3902075"/>
              <a:ext cx="7637462" cy="198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6" name="Text Box 12"/>
            <p:cNvSpPr txBox="1">
              <a:spLocks noChangeArrowheads="1"/>
            </p:cNvSpPr>
            <p:nvPr/>
          </p:nvSpPr>
          <p:spPr bwMode="auto">
            <a:xfrm>
              <a:off x="5805006" y="5928432"/>
              <a:ext cx="23807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200">
                  <a:solidFill>
                    <a:schemeClr val="folHlink"/>
                  </a:solidFill>
                  <a:latin typeface="Comic Sans MS" pitchFamily="66" charset="0"/>
                </a:rPr>
                <a:t>Ethofer et al. (2008) </a:t>
              </a:r>
              <a:r>
                <a:rPr lang="en-GB" sz="1200" smtClean="0">
                  <a:solidFill>
                    <a:schemeClr val="folHlink"/>
                  </a:solidFill>
                  <a:latin typeface="Comic Sans MS" pitchFamily="66" charset="0"/>
                </a:rPr>
                <a:t>Curr </a:t>
              </a:r>
              <a:r>
                <a:rPr lang="en-GB" sz="1200">
                  <a:solidFill>
                    <a:schemeClr val="folHlink"/>
                  </a:solidFill>
                  <a:latin typeface="Comic Sans MS" pitchFamily="66" charset="0"/>
                </a:rPr>
                <a:t>Biol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228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6648" y="1206153"/>
            <a:ext cx="6921030" cy="5205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685800" y="285750"/>
            <a:ext cx="77724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smtClean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An Emotional Voice Area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15655" y="64796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/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6435646" y="6543306"/>
            <a:ext cx="269657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00">
                <a:solidFill>
                  <a:schemeClr val="folHlink"/>
                </a:solidFill>
                <a:latin typeface="Comic Sans MS" pitchFamily="66" charset="0"/>
              </a:rPr>
              <a:t>Ethofer et al. (</a:t>
            </a:r>
            <a:r>
              <a:rPr lang="en-GB" sz="1200" smtClean="0">
                <a:solidFill>
                  <a:schemeClr val="folHlink"/>
                </a:solidFill>
                <a:latin typeface="Comic Sans MS" pitchFamily="66" charset="0"/>
              </a:rPr>
              <a:t>2011) Cereb Cortex</a:t>
            </a:r>
            <a:endParaRPr lang="en-GB" sz="1200">
              <a:solidFill>
                <a:schemeClr val="folHlink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90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588" y="1138238"/>
            <a:ext cx="1846262" cy="256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901825" y="1135063"/>
            <a:ext cx="6856413" cy="5380037"/>
            <a:chOff x="857" y="602"/>
            <a:chExt cx="4660" cy="3619"/>
          </a:xfrm>
        </p:grpSpPr>
        <p:pic>
          <p:nvPicPr>
            <p:cNvPr id="3277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30" y="602"/>
              <a:ext cx="1249" cy="1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75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04" y="2493"/>
              <a:ext cx="1242" cy="1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76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30" y="2493"/>
              <a:ext cx="1243" cy="1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77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57" y="2493"/>
              <a:ext cx="1242" cy="1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78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276" y="607"/>
              <a:ext cx="1241" cy="1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79" name="Picture 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906" y="607"/>
              <a:ext cx="1243" cy="1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03146" name="Rectangle 10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223838"/>
            <a:ext cx="7772400" cy="750887"/>
          </a:xfrm>
        </p:spPr>
        <p:txBody>
          <a:bodyPr/>
          <a:lstStyle/>
          <a:p>
            <a:pPr eaLnBrk="1" hangingPunct="1">
              <a:defRPr/>
            </a:pPr>
            <a:r>
              <a:rPr lang="en-CA" sz="3200" smtClean="0">
                <a:solidFill>
                  <a:srgbClr val="009999"/>
                </a:solidFill>
                <a:effectLst/>
                <a:latin typeface="Arial" pitchFamily="34" charset="0"/>
                <a:cs typeface="Arial" pitchFamily="34" charset="0"/>
              </a:rPr>
              <a:t>Ekman faces</a:t>
            </a:r>
            <a:endParaRPr lang="en-US" sz="3200" smtClean="0">
              <a:solidFill>
                <a:srgbClr val="009999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Text Box 11"/>
          <p:cNvSpPr txBox="1">
            <a:spLocks noChangeArrowheads="1"/>
          </p:cNvSpPr>
          <p:nvPr/>
        </p:nvSpPr>
        <p:spPr bwMode="auto">
          <a:xfrm>
            <a:off x="6934200" y="6529388"/>
            <a:ext cx="15827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CA" sz="1000">
                <a:solidFill>
                  <a:srgbClr val="808080"/>
                </a:solidFill>
                <a:latin typeface="Comic Sans MS" pitchFamily="66" charset="0"/>
              </a:rPr>
              <a:t>Ekman &amp; Friesen (1978)</a:t>
            </a:r>
            <a:endParaRPr lang="en-US" sz="1000">
              <a:solidFill>
                <a:srgbClr val="80808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12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2588" y="1138238"/>
            <a:ext cx="1846262" cy="256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901825" y="1135063"/>
            <a:ext cx="6856413" cy="5380037"/>
            <a:chOff x="857" y="602"/>
            <a:chExt cx="4660" cy="3619"/>
          </a:xfrm>
        </p:grpSpPr>
        <p:pic>
          <p:nvPicPr>
            <p:cNvPr id="33804" name="Picture 4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530" y="602"/>
              <a:ext cx="1249" cy="1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05" name="Picture 5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604" y="2493"/>
              <a:ext cx="1242" cy="1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06" name="Picture 6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230" y="2493"/>
              <a:ext cx="1243" cy="1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07" name="Picture 7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857" y="2493"/>
              <a:ext cx="1242" cy="1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08" name="Picture 8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4276" y="607"/>
              <a:ext cx="1241" cy="1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09" name="Picture 9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2906" y="607"/>
              <a:ext cx="1243" cy="1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04171" name="Picture 11">
            <a:hlinkClick r:id="" action="ppaction://media"/>
          </p:cNvPr>
          <p:cNvPicPr>
            <a:picLocks noRot="1" noChangeAspect="1" noChangeArrowheads="1"/>
          </p:cNvPicPr>
          <p:nvPr>
            <a:wavAudioFile r:embed="rId1" name="6_neutral.wav"/>
          </p:nvPr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865313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72" name="6_sadness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73" name="Picture 13">
            <a:hlinkClick r:id="" action="ppaction://media"/>
          </p:cNvPr>
          <p:cNvPicPr>
            <a:picLocks noRot="1" noChangeAspect="1" noChangeArrowheads="1"/>
          </p:cNvPicPr>
          <p:nvPr>
            <a:wavAudioFile r:embed="rId3" name="6_surprise.wav"/>
          </p:nvPr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391275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74" name="Picture 14">
            <a:hlinkClick r:id="" action="ppaction://media"/>
          </p:cNvPr>
          <p:cNvPicPr>
            <a:picLocks noRot="1" noChangeAspect="1" noChangeArrowheads="1"/>
          </p:cNvPicPr>
          <p:nvPr>
            <a:wavAudioFile r:embed="rId4" name="6_anger.wav"/>
          </p:nvPr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396288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75" name="6_happiness.wav">
            <a:hlinkClick r:id="" action="ppaction://media"/>
          </p:cNvPr>
          <p:cNvPicPr>
            <a:picLocks noRot="1" noChangeAspect="1" noChangeArrowheads="1"/>
          </p:cNvPicPr>
          <p:nvPr>
            <a:audioFile r:link="rId5"/>
          </p:nvPr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366000" y="61356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76" name="6_disgust.wav">
            <a:hlinkClick r:id="" action="ppaction://media"/>
          </p:cNvPr>
          <p:cNvPicPr>
            <a:picLocks noRot="1" noChangeAspect="1" noChangeArrowheads="1"/>
          </p:cNvPicPr>
          <p:nvPr>
            <a:audioFile r:link="rId6"/>
          </p:nvPr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359150" y="61356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77" name="Picture 17">
            <a:hlinkClick r:id="" action="ppaction://media"/>
          </p:cNvPr>
          <p:cNvPicPr>
            <a:picLocks noRot="1" noChangeAspect="1" noChangeArrowheads="1"/>
          </p:cNvPicPr>
          <p:nvPr>
            <a:wavAudioFile r:embed="rId7" name="6_fear.wav"/>
          </p:nvPr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378450" y="61356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2"/>
          <p:cNvSpPr txBox="1">
            <a:spLocks noChangeArrowheads="1"/>
          </p:cNvSpPr>
          <p:nvPr/>
        </p:nvSpPr>
        <p:spPr bwMode="auto">
          <a:xfrm>
            <a:off x="942975" y="114300"/>
            <a:ext cx="7772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The Montreal Affective Voices</a:t>
            </a:r>
          </a:p>
        </p:txBody>
      </p:sp>
    </p:spTree>
    <p:extLst>
      <p:ext uri="{BB962C8B-B14F-4D97-AF65-F5344CB8AC3E}">
        <p14:creationId xmlns:p14="http://schemas.microsoft.com/office/powerpoint/2010/main" val="1336715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4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6" fill="hold"/>
                                        <p:tgtEl>
                                          <p:spTgt spid="6041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17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417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04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43" fill="hold"/>
                                        <p:tgtEl>
                                          <p:spTgt spid="6041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17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417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04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66" fill="hold"/>
                                        <p:tgtEl>
                                          <p:spTgt spid="6041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173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4173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04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158" fill="hold"/>
                                        <p:tgtEl>
                                          <p:spTgt spid="6041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174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4174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04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742" fill="hold"/>
                                        <p:tgtEl>
                                          <p:spTgt spid="6041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175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4175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04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401" fill="hold"/>
                                        <p:tgtEl>
                                          <p:spTgt spid="6041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176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4176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041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762" fill="hold"/>
                                        <p:tgtEl>
                                          <p:spTgt spid="6041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177"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417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1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42975" y="114300"/>
            <a:ext cx="7772400" cy="47625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smtClean="0">
                <a:solidFill>
                  <a:srgbClr val="009999"/>
                </a:solidFill>
                <a:effectLst/>
                <a:latin typeface="Arial" pitchFamily="34" charset="0"/>
                <a:cs typeface="Arial" pitchFamily="34" charset="0"/>
              </a:rPr>
              <a:t>The Montreal Affective Voices</a:t>
            </a:r>
          </a:p>
        </p:txBody>
      </p:sp>
      <p:sp>
        <p:nvSpPr>
          <p:cNvPr id="6148" name="Text Box 3"/>
          <p:cNvSpPr txBox="1">
            <a:spLocks noChangeArrowheads="1"/>
          </p:cNvSpPr>
          <p:nvPr/>
        </p:nvSpPr>
        <p:spPr bwMode="auto">
          <a:xfrm>
            <a:off x="6530471" y="6615113"/>
            <a:ext cx="264207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CA" sz="1200">
                <a:solidFill>
                  <a:schemeClr val="bg2"/>
                </a:solidFill>
                <a:latin typeface="+mn-lt"/>
              </a:rPr>
              <a:t>Belin et al (2008) Behav Res Meth</a:t>
            </a:r>
            <a:endParaRPr lang="en-US" sz="12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5577942" y="1348233"/>
            <a:ext cx="3497831" cy="356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10000"/>
              </a:spcBef>
              <a:buFontTx/>
              <a:buChar char="•"/>
            </a:pPr>
            <a:r>
              <a:rPr lang="en-CA" sz="2400">
                <a:latin typeface="Arial" pitchFamily="34" charset="0"/>
                <a:cs typeface="Arial" pitchFamily="34" charset="0"/>
              </a:rPr>
              <a:t> Set of 90 nonverbal affective vocalizations</a:t>
            </a:r>
          </a:p>
          <a:p>
            <a:pPr>
              <a:spcBef>
                <a:spcPct val="10000"/>
              </a:spcBef>
              <a:buFontTx/>
              <a:buChar char="•"/>
            </a:pPr>
            <a:r>
              <a:rPr lang="en-CA" sz="2400">
                <a:latin typeface="Arial" pitchFamily="34" charset="0"/>
                <a:cs typeface="Arial" pitchFamily="34" charset="0"/>
              </a:rPr>
              <a:t> 10 actors (5 </a:t>
            </a:r>
            <a:r>
              <a:rPr lang="en-CA" sz="2400" smtClean="0">
                <a:latin typeface="Arial" pitchFamily="34" charset="0"/>
                <a:cs typeface="Arial" pitchFamily="34" charset="0"/>
              </a:rPr>
              <a:t>male)</a:t>
            </a:r>
            <a:endParaRPr lang="en-CA" sz="240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10000"/>
              </a:spcBef>
              <a:buFontTx/>
              <a:buChar char="•"/>
            </a:pPr>
            <a:r>
              <a:rPr lang="en-CA" sz="2400">
                <a:latin typeface="Arial" pitchFamily="34" charset="0"/>
                <a:cs typeface="Arial" pitchFamily="34" charset="0"/>
              </a:rPr>
              <a:t> 8 basic emotions, plus neutral</a:t>
            </a:r>
          </a:p>
          <a:p>
            <a:pPr>
              <a:spcBef>
                <a:spcPct val="10000"/>
              </a:spcBef>
              <a:buFontTx/>
              <a:buChar char="•"/>
            </a:pPr>
            <a:r>
              <a:rPr lang="en-CA" sz="2400">
                <a:latin typeface="Arial" pitchFamily="34" charset="0"/>
                <a:cs typeface="Arial" pitchFamily="34" charset="0"/>
              </a:rPr>
              <a:t> Validated in 30 listeners</a:t>
            </a:r>
          </a:p>
          <a:p>
            <a:pPr>
              <a:spcBef>
                <a:spcPct val="10000"/>
              </a:spcBef>
              <a:buFontTx/>
              <a:buChar char="•"/>
            </a:pPr>
            <a:r>
              <a:rPr lang="en-CA" sz="2400">
                <a:latin typeface="Arial" pitchFamily="34" charset="0"/>
                <a:cs typeface="Arial" pitchFamily="34" charset="0"/>
              </a:rPr>
              <a:t> </a:t>
            </a:r>
            <a:r>
              <a:rPr lang="en-CA" sz="2400" smtClean="0">
                <a:latin typeface="Arial" pitchFamily="34" charset="0"/>
                <a:cs typeface="Arial" pitchFamily="34" charset="0"/>
              </a:rPr>
              <a:t>High </a:t>
            </a:r>
            <a:r>
              <a:rPr lang="en-CA" sz="2400">
                <a:latin typeface="Arial" pitchFamily="34" charset="0"/>
                <a:cs typeface="Arial" pitchFamily="34" charset="0"/>
              </a:rPr>
              <a:t>identification </a:t>
            </a:r>
            <a:r>
              <a:rPr lang="en-CA" sz="2400" smtClean="0">
                <a:latin typeface="Arial" pitchFamily="34" charset="0"/>
                <a:cs typeface="Arial" pitchFamily="34" charset="0"/>
              </a:rPr>
              <a:t>accuracy</a:t>
            </a:r>
            <a:endParaRPr lang="en-CA" sz="24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50" name="Picture 6" descr="Figure1_col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495" y="902054"/>
            <a:ext cx="5314791" cy="4747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848350" y="4953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819150" y="5949590"/>
            <a:ext cx="4237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mtClean="0"/>
              <a:t>MAV available at </a:t>
            </a:r>
            <a:r>
              <a:rPr lang="en-CA" smtClean="0">
                <a:solidFill>
                  <a:srgbClr val="009999"/>
                </a:solidFill>
              </a:rPr>
              <a:t>http://vnl.psy.gla.ac.uk</a:t>
            </a:r>
          </a:p>
        </p:txBody>
      </p:sp>
    </p:spTree>
    <p:extLst>
      <p:ext uri="{BB962C8B-B14F-4D97-AF65-F5344CB8AC3E}">
        <p14:creationId xmlns:p14="http://schemas.microsoft.com/office/powerpoint/2010/main" val="406856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>
          <a:xfrm>
            <a:off x="727773" y="1276573"/>
            <a:ext cx="7517584" cy="3894517"/>
            <a:chOff x="1530186" y="662414"/>
            <a:chExt cx="6126208" cy="2827864"/>
          </a:xfrm>
        </p:grpSpPr>
        <p:sp>
          <p:nvSpPr>
            <p:cNvPr id="3" name="Text Box 3"/>
            <p:cNvSpPr txBox="1">
              <a:spLocks noChangeArrowheads="1"/>
            </p:cNvSpPr>
            <p:nvPr/>
          </p:nvSpPr>
          <p:spPr bwMode="auto">
            <a:xfrm>
              <a:off x="5370391" y="3244057"/>
              <a:ext cx="2228495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CA" sz="1000">
                  <a:solidFill>
                    <a:schemeClr val="bg2"/>
                  </a:solidFill>
                  <a:latin typeface="+mn-lt"/>
                </a:rPr>
                <a:t>Belin et al (2008) Behav Res Meth</a:t>
              </a:r>
              <a:endParaRPr lang="en-US" sz="1000">
                <a:solidFill>
                  <a:schemeClr val="bg2"/>
                </a:solidFill>
                <a:latin typeface="+mn-lt"/>
              </a:endParaRPr>
            </a:p>
          </p:txBody>
        </p:sp>
        <p:pic>
          <p:nvPicPr>
            <p:cNvPr id="4" name="Picture 8" descr="MAV_tabl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30186" y="662414"/>
              <a:ext cx="6126208" cy="262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942975" y="114300"/>
            <a:ext cx="7772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The Montreal Affective Voices</a:t>
            </a:r>
          </a:p>
        </p:txBody>
      </p:sp>
    </p:spTree>
    <p:extLst>
      <p:ext uri="{BB962C8B-B14F-4D97-AF65-F5344CB8AC3E}">
        <p14:creationId xmlns:p14="http://schemas.microsoft.com/office/powerpoint/2010/main" val="4033257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quenve_vocale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562066" y="3152633"/>
            <a:ext cx="2033516" cy="941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848350" y="4953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942975" y="366556"/>
            <a:ext cx="7772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The Montreal Affective Voices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kern="0" smtClean="0">
                <a:solidFill>
                  <a:srgbClr val="009999"/>
                </a:solidFill>
                <a:latin typeface="Arial" pitchFamily="34" charset="0"/>
                <a:ea typeface="+mj-ea"/>
                <a:cs typeface="Arial" pitchFamily="34" charset="0"/>
              </a:rPr>
              <a:t>Cross-cultural perception</a:t>
            </a:r>
            <a:endParaRPr kumimoji="0" lang="en-US" sz="2400" b="1" i="0" u="none" strike="noStrike" kern="0" cap="none" spc="0" normalizeH="0" baseline="0" noProof="0" smtClean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7159972" y="6442713"/>
            <a:ext cx="18710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CA" sz="1200" smtClean="0">
                <a:solidFill>
                  <a:schemeClr val="bg2"/>
                </a:solidFill>
                <a:latin typeface="+mn-lt"/>
              </a:rPr>
              <a:t>Koeda et al (submitted)</a:t>
            </a:r>
            <a:endParaRPr lang="en-US" sz="12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1082"/>
            <a:ext cx="9144000" cy="231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57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2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31763"/>
            <a:ext cx="9144000" cy="677862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smtClean="0">
                <a:solidFill>
                  <a:srgbClr val="009999"/>
                </a:solidFill>
                <a:effectLst/>
                <a:latin typeface="Arial" pitchFamily="34" charset="0"/>
                <a:cs typeface="Arial" pitchFamily="34" charset="0"/>
              </a:rPr>
              <a:t>Amygdala response to affective vocalizations</a:t>
            </a:r>
          </a:p>
        </p:txBody>
      </p:sp>
      <p:pic>
        <p:nvPicPr>
          <p:cNvPr id="7172" name="Picture 3" descr="AMYGDALA_ST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40425" y="1517650"/>
            <a:ext cx="2324100" cy="277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4" descr="plot_AMYGDALA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3838" y="1022350"/>
            <a:ext cx="5151437" cy="539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 Box 5"/>
          <p:cNvSpPr txBox="1">
            <a:spLocks noChangeArrowheads="1"/>
          </p:cNvSpPr>
          <p:nvPr/>
        </p:nvSpPr>
        <p:spPr bwMode="auto">
          <a:xfrm>
            <a:off x="5694363" y="4518025"/>
            <a:ext cx="3449637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000">
                <a:latin typeface="Arial" charset="0"/>
                <a:cs typeface="Arial" charset="0"/>
              </a:rPr>
              <a:t> Greater amygdala responses to affective vs. neutral vocalizations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000">
                <a:latin typeface="Arial" charset="0"/>
                <a:cs typeface="Arial" charset="0"/>
              </a:rPr>
              <a:t> Not only to fearful screams but to other vocalizations, even positive</a:t>
            </a:r>
            <a:endParaRPr lang="en-CA" sz="2000">
              <a:latin typeface="Arial" charset="0"/>
              <a:cs typeface="Arial" charset="0"/>
            </a:endParaRPr>
          </a:p>
        </p:txBody>
      </p:sp>
      <p:sp>
        <p:nvSpPr>
          <p:cNvPr id="7175" name="Text Box 9"/>
          <p:cNvSpPr txBox="1">
            <a:spLocks noChangeArrowheads="1"/>
          </p:cNvSpPr>
          <p:nvPr/>
        </p:nvSpPr>
        <p:spPr bwMode="auto">
          <a:xfrm>
            <a:off x="6594784" y="6583363"/>
            <a:ext cx="260039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solidFill>
                  <a:schemeClr val="bg2"/>
                </a:solidFill>
                <a:latin typeface="+mn-lt"/>
              </a:rPr>
              <a:t>Fecteau et </a:t>
            </a:r>
            <a:r>
              <a:rPr lang="en-US" sz="1200" smtClean="0">
                <a:solidFill>
                  <a:schemeClr val="bg2"/>
                </a:solidFill>
                <a:latin typeface="+mn-lt"/>
              </a:rPr>
              <a:t>al (2007</a:t>
            </a:r>
            <a:r>
              <a:rPr lang="en-US" sz="1200">
                <a:solidFill>
                  <a:schemeClr val="bg2"/>
                </a:solidFill>
                <a:latin typeface="+mn-lt"/>
              </a:rPr>
              <a:t>) Neuroimage</a:t>
            </a:r>
            <a:endParaRPr lang="en-CA" sz="1200" i="1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2" name="Group 8"/>
          <p:cNvGrpSpPr/>
          <p:nvPr/>
        </p:nvGrpSpPr>
        <p:grpSpPr>
          <a:xfrm>
            <a:off x="0" y="1351128"/>
            <a:ext cx="8570794" cy="5117911"/>
            <a:chOff x="0" y="1351128"/>
            <a:chExt cx="8570794" cy="5117911"/>
          </a:xfrm>
        </p:grpSpPr>
        <p:sp>
          <p:nvSpPr>
            <p:cNvPr id="7" name="Rectangle 6"/>
            <p:cNvSpPr/>
            <p:nvPr/>
          </p:nvSpPr>
          <p:spPr>
            <a:xfrm>
              <a:off x="0" y="2606722"/>
              <a:ext cx="5513696" cy="386231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5677469" y="1351128"/>
              <a:ext cx="2893325" cy="30980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5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NF_466.wav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54855" y="1377062"/>
            <a:ext cx="171136" cy="171136"/>
          </a:xfrm>
          <a:prstGeom prst="rect">
            <a:avLst/>
          </a:prstGeom>
          <a:noFill/>
        </p:spPr>
      </p:pic>
      <p:pic>
        <p:nvPicPr>
          <p:cNvPr id="16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2" name="LM_85.wav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26255" y="1758062"/>
            <a:ext cx="171136" cy="171136"/>
          </a:xfrm>
          <a:prstGeom prst="rect">
            <a:avLst/>
          </a:prstGeom>
          <a:noFill/>
        </p:spPr>
      </p:pic>
      <p:pic>
        <p:nvPicPr>
          <p:cNvPr id="17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3" name="SF_265.wav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683455" y="1758062"/>
            <a:ext cx="171136" cy="171136"/>
          </a:xfrm>
          <a:prstGeom prst="rect">
            <a:avLst/>
          </a:prstGeom>
          <a:noFill/>
        </p:spPr>
      </p:pic>
      <p:pic>
        <p:nvPicPr>
          <p:cNvPr id="18" name="Picture 9">
            <a:hlinkClick r:id="" action="ppaction://media"/>
          </p:cNvPr>
          <p:cNvPicPr>
            <a:picLocks noRot="1" noChangeAspect="1" noChangeArrowheads="1"/>
          </p:cNvPicPr>
          <p:nvPr>
            <a:wavAudioFile r:embed="rId4" name="CF_177.wav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26255" y="2139062"/>
            <a:ext cx="171136" cy="171136"/>
          </a:xfrm>
          <a:prstGeom prst="rect">
            <a:avLst/>
          </a:prstGeom>
          <a:noFill/>
        </p:spPr>
      </p:pic>
      <p:pic>
        <p:nvPicPr>
          <p:cNvPr id="19" name="Picture 10">
            <a:hlinkClick r:id="" action="ppaction://media"/>
          </p:cNvPr>
          <p:cNvPicPr>
            <a:picLocks noRot="1" noChangeAspect="1" noChangeArrowheads="1"/>
          </p:cNvPicPr>
          <p:nvPr>
            <a:wavAudioFile r:embed="rId5" name="FF_350.wav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683455" y="2139062"/>
            <a:ext cx="171136" cy="1711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8241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build="p" bldLvl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152400"/>
            <a:ext cx="7772400" cy="809625"/>
          </a:xfrm>
          <a:noFill/>
        </p:spPr>
        <p:txBody>
          <a:bodyPr/>
          <a:lstStyle/>
          <a:p>
            <a:r>
              <a:rPr lang="en-GB" sz="3200" smtClean="0">
                <a:solidFill>
                  <a:srgbClr val="009999"/>
                </a:solidFill>
                <a:effectLst/>
                <a:latin typeface="Arial" pitchFamily="34" charset="0"/>
                <a:cs typeface="Arial" pitchFamily="34" charset="0"/>
              </a:rPr>
              <a:t>Adaptation of perceived affect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8158163" y="1479550"/>
            <a:ext cx="808037" cy="1462088"/>
            <a:chOff x="351" y="1052"/>
            <a:chExt cx="509" cy="921"/>
          </a:xfrm>
        </p:grpSpPr>
        <p:pic>
          <p:nvPicPr>
            <p:cNvPr id="35859" name="Picture 2" descr="C:\Documents and Settings\patricia\Desktop\SocIntESRCimages\female_f2a_00.jpg">
              <a:hlinkHover r:id="" action="ppaction://noaction">
                <a:snd r:embed="rId3" name="F45_fear.wav"/>
              </a:hlinkHover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1" y="1052"/>
              <a:ext cx="509" cy="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60" name="Text Box 5"/>
            <p:cNvSpPr txBox="1">
              <a:spLocks noChangeArrowheads="1"/>
            </p:cNvSpPr>
            <p:nvPr/>
          </p:nvSpPr>
          <p:spPr bwMode="auto">
            <a:xfrm>
              <a:off x="368" y="1742"/>
              <a:ext cx="4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b="1">
                  <a:solidFill>
                    <a:srgbClr val="009999"/>
                  </a:solidFill>
                </a:rPr>
                <a:t>Fear</a:t>
              </a: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73088" y="1441450"/>
            <a:ext cx="854075" cy="1450975"/>
            <a:chOff x="5173" y="1034"/>
            <a:chExt cx="538" cy="914"/>
          </a:xfrm>
        </p:grpSpPr>
        <p:pic>
          <p:nvPicPr>
            <p:cNvPr id="35855" name="Picture 7" descr="C:\Documents and Settings\patricia\Desktop\SocIntESRCimages\female_f2a_10.jpg">
              <a:hlinkHover r:id="" action="ppaction://noaction">
                <a:snd r:embed="rId5" name="F45_anger.wav"/>
              </a:hlinkHover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173" y="1034"/>
              <a:ext cx="515" cy="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56" name="Text Box 17"/>
            <p:cNvSpPr txBox="1">
              <a:spLocks noChangeArrowheads="1"/>
            </p:cNvSpPr>
            <p:nvPr/>
          </p:nvSpPr>
          <p:spPr bwMode="auto">
            <a:xfrm>
              <a:off x="5179" y="1717"/>
              <a:ext cx="5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b="1">
                  <a:solidFill>
                    <a:srgbClr val="009999"/>
                  </a:solidFill>
                </a:rPr>
                <a:t>Anger</a:t>
              </a:r>
            </a:p>
          </p:txBody>
        </p:sp>
      </p:grpSp>
      <p:sp>
        <p:nvSpPr>
          <p:cNvPr id="35854" name="Text Box 3"/>
          <p:cNvSpPr txBox="1">
            <a:spLocks noChangeArrowheads="1"/>
          </p:cNvSpPr>
          <p:nvPr/>
        </p:nvSpPr>
        <p:spPr bwMode="auto">
          <a:xfrm>
            <a:off x="6483315" y="6613525"/>
            <a:ext cx="271420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CA" sz="1200">
                <a:solidFill>
                  <a:schemeClr val="bg2"/>
                </a:solidFill>
                <a:latin typeface="+mn-lt"/>
              </a:rPr>
              <a:t>Bestelmeyer  et al (2010) Cognition</a:t>
            </a:r>
            <a:endParaRPr lang="en-US" sz="120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581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Grp="1" noChangeAspect="1"/>
          </p:cNvGraphicFramePr>
          <p:nvPr>
            <p:ph idx="4294967295"/>
          </p:nvPr>
        </p:nvGraphicFramePr>
        <p:xfrm>
          <a:off x="2795588" y="1016000"/>
          <a:ext cx="3870325" cy="221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9" name="Image" r:id="rId6" imgW="5015873" imgH="2869841" progId="">
                  <p:embed/>
                </p:oleObj>
              </mc:Choice>
              <mc:Fallback>
                <p:oleObj name="Image" r:id="rId6" imgW="5015873" imgH="286984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5588" y="1016000"/>
                        <a:ext cx="3870325" cy="2214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1" name="Text Box 3"/>
          <p:cNvSpPr txBox="1">
            <a:spLocks noChangeArrowheads="1"/>
          </p:cNvSpPr>
          <p:nvPr/>
        </p:nvSpPr>
        <p:spPr bwMode="auto">
          <a:xfrm>
            <a:off x="4776788" y="3182938"/>
            <a:ext cx="1870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CA" sz="1000">
                <a:solidFill>
                  <a:schemeClr val="bg2"/>
                </a:solidFill>
              </a:rPr>
              <a:t>Fitch. (2000) Trends Cogn Sci</a:t>
            </a:r>
          </a:p>
          <a:p>
            <a:endParaRPr lang="en-US" sz="1000">
              <a:solidFill>
                <a:schemeClr val="bg2"/>
              </a:solidFill>
            </a:endParaRP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123825" y="304800"/>
            <a:ext cx="3160713" cy="6453188"/>
            <a:chOff x="78" y="192"/>
            <a:chExt cx="1991" cy="4065"/>
          </a:xfrm>
        </p:grpSpPr>
        <p:graphicFrame>
          <p:nvGraphicFramePr>
            <p:cNvPr id="8197" name="Object 9"/>
            <p:cNvGraphicFramePr>
              <a:graphicFrameLocks noChangeAspect="1"/>
            </p:cNvGraphicFramePr>
            <p:nvPr/>
          </p:nvGraphicFramePr>
          <p:xfrm>
            <a:off x="1092" y="2243"/>
            <a:ext cx="621" cy="10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30" name="Image" r:id="rId8" imgW="1612698" imgH="6234921" progId="">
                    <p:embed/>
                  </p:oleObj>
                </mc:Choice>
                <mc:Fallback>
                  <p:oleObj name="Image" r:id="rId8" imgW="1612698" imgH="6234921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92" y="2243"/>
                          <a:ext cx="621" cy="105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13" name="Text Box 5"/>
            <p:cNvSpPr txBox="1">
              <a:spLocks noChangeArrowheads="1"/>
            </p:cNvSpPr>
            <p:nvPr/>
          </p:nvSpPr>
          <p:spPr bwMode="auto">
            <a:xfrm>
              <a:off x="211" y="192"/>
              <a:ext cx="1320" cy="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 i="1">
                  <a:solidFill>
                    <a:srgbClr val="009999"/>
                  </a:solidFill>
                </a:rPr>
                <a:t>Source</a:t>
              </a:r>
              <a:endParaRPr lang="en-US" b="1" i="1">
                <a:solidFill>
                  <a:srgbClr val="009999"/>
                </a:solidFill>
              </a:endParaRPr>
            </a:p>
            <a:p>
              <a:pPr algn="ctr"/>
              <a:r>
                <a:rPr lang="en-US"/>
                <a:t>Larynx, vocal folds</a:t>
              </a:r>
            </a:p>
            <a:p>
              <a:pPr algn="ctr"/>
              <a:r>
                <a:rPr lang="en-US"/>
                <a:t>=&gt; glottal pulses</a:t>
              </a:r>
              <a:endParaRPr lang="en-CA"/>
            </a:p>
          </p:txBody>
        </p:sp>
        <p:graphicFrame>
          <p:nvGraphicFramePr>
            <p:cNvPr id="8198" name="Object 6"/>
            <p:cNvGraphicFramePr>
              <a:graphicFrameLocks noChangeAspect="1"/>
            </p:cNvGraphicFramePr>
            <p:nvPr/>
          </p:nvGraphicFramePr>
          <p:xfrm>
            <a:off x="320" y="2232"/>
            <a:ext cx="710" cy="10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31" name="Image" r:id="rId10" imgW="2971429" imgH="5638095" progId="">
                    <p:embed/>
                  </p:oleObj>
                </mc:Choice>
                <mc:Fallback>
                  <p:oleObj name="Image" r:id="rId10" imgW="2971429" imgH="5638095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0" y="2232"/>
                          <a:ext cx="710" cy="106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199" name="Object 7"/>
            <p:cNvGraphicFramePr>
              <a:graphicFrameLocks noChangeAspect="1"/>
            </p:cNvGraphicFramePr>
            <p:nvPr/>
          </p:nvGraphicFramePr>
          <p:xfrm>
            <a:off x="523" y="1133"/>
            <a:ext cx="1018" cy="10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32" name="Image" r:id="rId12" imgW="2996825" imgH="3136508" progId="">
                    <p:embed/>
                  </p:oleObj>
                </mc:Choice>
                <mc:Fallback>
                  <p:oleObj name="Image" r:id="rId12" imgW="2996825" imgH="3136508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3" y="1133"/>
                          <a:ext cx="1018" cy="10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8214" name="Picture 8">
              <a:hlinkClick r:id="" action="ppaction://media"/>
            </p:cNvPr>
            <p:cNvPicPr>
              <a:picLocks noRot="1" noChangeAspect="1" noChangeArrowheads="1"/>
            </p:cNvPicPr>
            <p:nvPr>
              <a:wavAudioFile r:embed="rId3" name="Impulsions_glottales.wav"/>
            </p:nvPr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1092" y="2243"/>
              <a:ext cx="148" cy="1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8200" name="Object 10"/>
            <p:cNvGraphicFramePr>
              <a:graphicFrameLocks noChangeAspect="1"/>
            </p:cNvGraphicFramePr>
            <p:nvPr/>
          </p:nvGraphicFramePr>
          <p:xfrm>
            <a:off x="78" y="3337"/>
            <a:ext cx="1991" cy="9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33" name="Image" r:id="rId15" imgW="5688889" imgH="2628571" progId="">
                    <p:embed/>
                  </p:oleObj>
                </mc:Choice>
                <mc:Fallback>
                  <p:oleObj name="Image" r:id="rId15" imgW="5688889" imgH="2628571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8" y="3337"/>
                          <a:ext cx="1991" cy="9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5562600" y="338138"/>
            <a:ext cx="3375025" cy="6376987"/>
            <a:chOff x="3504" y="213"/>
            <a:chExt cx="2126" cy="4017"/>
          </a:xfrm>
        </p:grpSpPr>
        <p:sp>
          <p:nvSpPr>
            <p:cNvPr id="8205" name="Text Box 12"/>
            <p:cNvSpPr txBox="1">
              <a:spLocks noChangeArrowheads="1"/>
            </p:cNvSpPr>
            <p:nvPr/>
          </p:nvSpPr>
          <p:spPr bwMode="auto">
            <a:xfrm>
              <a:off x="4515" y="213"/>
              <a:ext cx="892" cy="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 i="1">
                  <a:solidFill>
                    <a:srgbClr val="009999"/>
                  </a:solidFill>
                </a:rPr>
                <a:t>Filter</a:t>
              </a:r>
            </a:p>
            <a:p>
              <a:pPr algn="ctr"/>
              <a:r>
                <a:rPr lang="en-CA"/>
                <a:t>Vocal tract</a:t>
              </a:r>
            </a:p>
            <a:p>
              <a:pPr algn="ctr"/>
              <a:r>
                <a:rPr lang="en-CA"/>
                <a:t>=&gt; formants</a:t>
              </a:r>
            </a:p>
          </p:txBody>
        </p:sp>
        <p:pic>
          <p:nvPicPr>
            <p:cNvPr id="8206" name="Picture 13" descr="Vocal_tract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4414" y="973"/>
              <a:ext cx="1058" cy="1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8195" name="Object 15"/>
            <p:cNvGraphicFramePr>
              <a:graphicFrameLocks noChangeAspect="1"/>
            </p:cNvGraphicFramePr>
            <p:nvPr/>
          </p:nvGraphicFramePr>
          <p:xfrm>
            <a:off x="3531" y="2211"/>
            <a:ext cx="2068" cy="10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34" name="Image" r:id="rId18" imgW="12279365" imgH="6273016" progId="">
                    <p:embed/>
                  </p:oleObj>
                </mc:Choice>
                <mc:Fallback>
                  <p:oleObj name="Image" r:id="rId18" imgW="12279365" imgH="6273016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31" y="2211"/>
                          <a:ext cx="2068" cy="105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8207" name="Picture 14">
              <a:hlinkClick r:id="" action="ppaction://media"/>
            </p:cNvPr>
            <p:cNvPicPr>
              <a:picLocks noRot="1" noChangeAspect="1" noChangeArrowheads="1"/>
            </p:cNvPicPr>
            <p:nvPr>
              <a:wavAudioFile r:embed="rId2" name="PAROLE.WAV"/>
            </p:nvPr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3535" y="2218"/>
              <a:ext cx="163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3504" y="3314"/>
              <a:ext cx="2126" cy="916"/>
              <a:chOff x="1632" y="3072"/>
              <a:chExt cx="2172" cy="1025"/>
            </a:xfrm>
          </p:grpSpPr>
          <p:graphicFrame>
            <p:nvGraphicFramePr>
              <p:cNvPr id="8196" name="Object 17"/>
              <p:cNvGraphicFramePr>
                <a:graphicFrameLocks noChangeAspect="1"/>
              </p:cNvGraphicFramePr>
              <p:nvPr/>
            </p:nvGraphicFramePr>
            <p:xfrm>
              <a:off x="1632" y="3072"/>
              <a:ext cx="2172" cy="10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6335" name="Image" r:id="rId20" imgW="5676190" imgH="2679365" progId="">
                      <p:embed/>
                    </p:oleObj>
                  </mc:Choice>
                  <mc:Fallback>
                    <p:oleObj name="Image" r:id="rId20" imgW="5676190" imgH="2679365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632" y="3072"/>
                            <a:ext cx="2172" cy="10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8209" name="Line 18"/>
              <p:cNvSpPr>
                <a:spLocks noChangeShapeType="1"/>
              </p:cNvSpPr>
              <p:nvPr/>
            </p:nvSpPr>
            <p:spPr bwMode="auto">
              <a:xfrm flipH="1">
                <a:off x="3360" y="3552"/>
                <a:ext cx="192" cy="240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 type="triangle" w="sm" len="lg"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8210" name="Line 19"/>
              <p:cNvSpPr>
                <a:spLocks noChangeShapeType="1"/>
              </p:cNvSpPr>
              <p:nvPr/>
            </p:nvSpPr>
            <p:spPr bwMode="auto">
              <a:xfrm flipH="1">
                <a:off x="1920" y="3168"/>
                <a:ext cx="192" cy="240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 type="triangle" w="sm" len="lg"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8211" name="Line 20"/>
              <p:cNvSpPr>
                <a:spLocks noChangeShapeType="1"/>
              </p:cNvSpPr>
              <p:nvPr/>
            </p:nvSpPr>
            <p:spPr bwMode="auto">
              <a:xfrm flipH="1">
                <a:off x="2352" y="3264"/>
                <a:ext cx="192" cy="240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 type="triangle" w="sm" len="lg"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8212" name="Line 21"/>
              <p:cNvSpPr>
                <a:spLocks noChangeShapeType="1"/>
              </p:cNvSpPr>
              <p:nvPr/>
            </p:nvSpPr>
            <p:spPr bwMode="auto">
              <a:xfrm flipH="1">
                <a:off x="2928" y="3408"/>
                <a:ext cx="192" cy="240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 type="triangle" w="sm" len="lg"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  <p:sp>
        <p:nvSpPr>
          <p:cNvPr id="623638" name="Rectangle 22"/>
          <p:cNvSpPr>
            <a:spLocks noChangeArrowheads="1"/>
          </p:cNvSpPr>
          <p:nvPr/>
        </p:nvSpPr>
        <p:spPr bwMode="auto">
          <a:xfrm>
            <a:off x="828675" y="228600"/>
            <a:ext cx="7772400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200" b="1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Voice production</a:t>
            </a:r>
          </a:p>
        </p:txBody>
      </p:sp>
    </p:spTree>
    <p:extLst>
      <p:ext uri="{BB962C8B-B14F-4D97-AF65-F5344CB8AC3E}">
        <p14:creationId xmlns:p14="http://schemas.microsoft.com/office/powerpoint/2010/main" val="3964090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152400"/>
            <a:ext cx="7772400" cy="809625"/>
          </a:xfrm>
          <a:noFill/>
        </p:spPr>
        <p:txBody>
          <a:bodyPr/>
          <a:lstStyle/>
          <a:p>
            <a:r>
              <a:rPr lang="en-GB" sz="3200" smtClean="0">
                <a:solidFill>
                  <a:srgbClr val="009999"/>
                </a:solidFill>
                <a:effectLst/>
                <a:latin typeface="Arial" pitchFamily="34" charset="0"/>
                <a:cs typeface="Arial" pitchFamily="34" charset="0"/>
              </a:rPr>
              <a:t>Adaptation of perceived affect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8158163" y="1479550"/>
            <a:ext cx="808037" cy="1462088"/>
            <a:chOff x="351" y="1052"/>
            <a:chExt cx="509" cy="921"/>
          </a:xfrm>
        </p:grpSpPr>
        <p:pic>
          <p:nvPicPr>
            <p:cNvPr id="35859" name="Picture 2" descr="C:\Documents and Settings\patricia\Desktop\SocIntESRCimages\female_f2a_00.jpg">
              <a:hlinkHover r:id="" action="ppaction://noaction">
                <a:snd r:embed="rId3" name="F45_fear.wav"/>
              </a:hlinkHover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1" y="1052"/>
              <a:ext cx="509" cy="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60" name="Text Box 5"/>
            <p:cNvSpPr txBox="1">
              <a:spLocks noChangeArrowheads="1"/>
            </p:cNvSpPr>
            <p:nvPr/>
          </p:nvSpPr>
          <p:spPr bwMode="auto">
            <a:xfrm>
              <a:off x="368" y="1742"/>
              <a:ext cx="4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b="1">
                  <a:solidFill>
                    <a:srgbClr val="009999"/>
                  </a:solidFill>
                </a:rPr>
                <a:t>Fear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493838" y="1293813"/>
            <a:ext cx="6619875" cy="2139950"/>
            <a:chOff x="941" y="815"/>
            <a:chExt cx="4170" cy="1348"/>
          </a:xfrm>
        </p:grpSpPr>
        <p:pic>
          <p:nvPicPr>
            <p:cNvPr id="35857" name="Picture 7">
              <a:hlinkHover r:id="" action="ppaction://noaction" highlightClick="1">
                <a:snd r:embed="rId5" name="F45_anger2fear.wav"/>
              </a:hlinkHover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41" y="815"/>
              <a:ext cx="4170" cy="1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58" name="Text Box 8"/>
            <p:cNvSpPr txBox="1">
              <a:spLocks noChangeArrowheads="1"/>
            </p:cNvSpPr>
            <p:nvPr/>
          </p:nvSpPr>
          <p:spPr bwMode="auto">
            <a:xfrm>
              <a:off x="2154" y="1932"/>
              <a:ext cx="17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b="1">
                  <a:solidFill>
                    <a:srgbClr val="009999"/>
                  </a:solidFill>
                </a:rPr>
                <a:t>Fear – Anger continuum</a:t>
              </a:r>
            </a:p>
          </p:txBody>
        </p:sp>
      </p:grpSp>
      <p:pic>
        <p:nvPicPr>
          <p:cNvPr id="242697" name="Picture 9" descr="CP copy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62225" y="3468688"/>
            <a:ext cx="4268788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2698" name="Text Box 10"/>
          <p:cNvSpPr txBox="1">
            <a:spLocks noChangeArrowheads="1"/>
          </p:cNvSpPr>
          <p:nvPr/>
        </p:nvSpPr>
        <p:spPr bwMode="auto">
          <a:xfrm>
            <a:off x="212725" y="4613275"/>
            <a:ext cx="2203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chemeClr val="accent2"/>
                </a:solidFill>
              </a:rPr>
              <a:t>Adaptation to Fear</a:t>
            </a:r>
          </a:p>
        </p:txBody>
      </p:sp>
      <p:pic>
        <p:nvPicPr>
          <p:cNvPr id="242699" name="Picture 11" descr="adapt_to_fear copy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62225" y="3468688"/>
            <a:ext cx="4268788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2700" name="Text Box 12"/>
          <p:cNvSpPr txBox="1">
            <a:spLocks noChangeArrowheads="1"/>
          </p:cNvSpPr>
          <p:nvPr/>
        </p:nvSpPr>
        <p:spPr bwMode="auto">
          <a:xfrm>
            <a:off x="201613" y="4973638"/>
            <a:ext cx="2381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b="1">
                <a:solidFill>
                  <a:srgbClr val="FF0000"/>
                </a:solidFill>
              </a:rPr>
              <a:t>Adaptation to Anger</a:t>
            </a:r>
          </a:p>
        </p:txBody>
      </p:sp>
      <p:pic>
        <p:nvPicPr>
          <p:cNvPr id="242701" name="Picture 13" descr="adapt_to_anger copy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62225" y="3473450"/>
            <a:ext cx="4268788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2702" name="Picture 14" descr="Grand_Overlay_E2 copy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62225" y="3478213"/>
            <a:ext cx="4268788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73088" y="1441450"/>
            <a:ext cx="854075" cy="1450975"/>
            <a:chOff x="5173" y="1034"/>
            <a:chExt cx="538" cy="914"/>
          </a:xfrm>
        </p:grpSpPr>
        <p:pic>
          <p:nvPicPr>
            <p:cNvPr id="35855" name="Picture 7" descr="C:\Documents and Settings\patricia\Desktop\SocIntESRCimages\female_f2a_10.jpg">
              <a:hlinkHover r:id="" action="ppaction://noaction">
                <a:snd r:embed="rId11" name="F45_anger.wav"/>
              </a:hlinkHover>
            </p:cNvPr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5173" y="1034"/>
              <a:ext cx="515" cy="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56" name="Text Box 17"/>
            <p:cNvSpPr txBox="1">
              <a:spLocks noChangeArrowheads="1"/>
            </p:cNvSpPr>
            <p:nvPr/>
          </p:nvSpPr>
          <p:spPr bwMode="auto">
            <a:xfrm>
              <a:off x="5179" y="1717"/>
              <a:ext cx="5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b="1">
                  <a:solidFill>
                    <a:srgbClr val="009999"/>
                  </a:solidFill>
                </a:rPr>
                <a:t>Anger</a:t>
              </a:r>
            </a:p>
          </p:txBody>
        </p:sp>
      </p:grpSp>
      <p:sp>
        <p:nvSpPr>
          <p:cNvPr id="35854" name="Text Box 3"/>
          <p:cNvSpPr txBox="1">
            <a:spLocks noChangeArrowheads="1"/>
          </p:cNvSpPr>
          <p:nvPr/>
        </p:nvSpPr>
        <p:spPr bwMode="auto">
          <a:xfrm>
            <a:off x="6483315" y="6613525"/>
            <a:ext cx="271420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CA" sz="1200">
                <a:solidFill>
                  <a:schemeClr val="bg2"/>
                </a:solidFill>
                <a:latin typeface="+mn-lt"/>
              </a:rPr>
              <a:t>Bestelmeyer  et al (2010) Cognition</a:t>
            </a:r>
            <a:endParaRPr lang="en-US" sz="120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6946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698" grpId="0"/>
      <p:bldP spid="242700" grpId="0"/>
      <p:bldP spid="242700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685800" y="152400"/>
            <a:ext cx="77724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GB" sz="3200" b="1" kern="0">
                <a:solidFill>
                  <a:srgbClr val="009999"/>
                </a:solidFill>
                <a:latin typeface="Arial" pitchFamily="34" charset="0"/>
                <a:ea typeface="+mj-ea"/>
                <a:cs typeface="Arial" pitchFamily="34" charset="0"/>
              </a:rPr>
              <a:t>fMR-adaptation</a:t>
            </a:r>
          </a:p>
          <a:p>
            <a:pPr algn="ctr" eaLnBrk="0" hangingPunct="0">
              <a:defRPr/>
            </a:pPr>
            <a:endParaRPr lang="en-GB" sz="3200" b="1" kern="0">
              <a:solidFill>
                <a:srgbClr val="0099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6483077" y="6613525"/>
            <a:ext cx="265970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CA" sz="1200">
                <a:solidFill>
                  <a:schemeClr val="bg2"/>
                </a:solidFill>
                <a:latin typeface="+mj-lt"/>
              </a:rPr>
              <a:t>Bestelmeyer  et al </a:t>
            </a:r>
            <a:r>
              <a:rPr lang="en-CA" sz="1200" smtClean="0">
                <a:solidFill>
                  <a:schemeClr val="bg2"/>
                </a:solidFill>
                <a:latin typeface="+mj-lt"/>
              </a:rPr>
              <a:t>(in preparation)</a:t>
            </a:r>
            <a:endParaRPr lang="en-US" sz="120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2" name="Group 8"/>
          <p:cNvGrpSpPr/>
          <p:nvPr/>
        </p:nvGrpSpPr>
        <p:grpSpPr>
          <a:xfrm>
            <a:off x="5627243" y="1872021"/>
            <a:ext cx="3368889" cy="2852505"/>
            <a:chOff x="5627243" y="1872021"/>
            <a:chExt cx="3368889" cy="2852505"/>
          </a:xfrm>
        </p:grpSpPr>
        <p:pic>
          <p:nvPicPr>
            <p:cNvPr id="122881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627243" y="2386748"/>
              <a:ext cx="3368889" cy="23377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TextBox 7"/>
            <p:cNvSpPr txBox="1"/>
            <p:nvPr/>
          </p:nvSpPr>
          <p:spPr>
            <a:xfrm>
              <a:off x="6266677" y="1872021"/>
              <a:ext cx="2146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mtClean="0">
                  <a:latin typeface="Arial" pitchFamily="34" charset="0"/>
                  <a:cs typeface="Arial" pitchFamily="34" charset="0"/>
                </a:rPr>
                <a:t>Behavioural results</a:t>
              </a:r>
              <a:endParaRPr lang="en-GB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146412" y="750617"/>
            <a:ext cx="66672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kern="0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‘Continuous carry-over design’ </a:t>
            </a:r>
            <a:r>
              <a:rPr lang="en-GB" sz="1600" kern="0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(Aguirre (2007) Neuroimage)</a:t>
            </a:r>
            <a:endParaRPr lang="en-GB" sz="2000"/>
          </a:p>
        </p:txBody>
      </p:sp>
      <p:pic>
        <p:nvPicPr>
          <p:cNvPr id="1228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431" y="1883384"/>
            <a:ext cx="4441538" cy="29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" name="Group 18"/>
          <p:cNvGrpSpPr/>
          <p:nvPr/>
        </p:nvGrpSpPr>
        <p:grpSpPr>
          <a:xfrm>
            <a:off x="641445" y="1869743"/>
            <a:ext cx="2446184" cy="2184273"/>
            <a:chOff x="614149" y="1869743"/>
            <a:chExt cx="2446184" cy="2184273"/>
          </a:xfrm>
        </p:grpSpPr>
        <p:sp>
          <p:nvSpPr>
            <p:cNvPr id="15" name="Rectangle 14"/>
            <p:cNvSpPr/>
            <p:nvPr/>
          </p:nvSpPr>
          <p:spPr>
            <a:xfrm>
              <a:off x="614149" y="1869743"/>
              <a:ext cx="1433015" cy="6687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255594" y="2429303"/>
              <a:ext cx="1050878" cy="63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633235" y="3086761"/>
              <a:ext cx="792832" cy="44927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019080" y="3403894"/>
              <a:ext cx="1041253" cy="65012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2797791" y="1828800"/>
            <a:ext cx="2238233" cy="3070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989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3"/>
          <p:cNvSpPr txBox="1">
            <a:spLocks noChangeArrowheads="1"/>
          </p:cNvSpPr>
          <p:nvPr/>
        </p:nvSpPr>
        <p:spPr bwMode="auto">
          <a:xfrm>
            <a:off x="6688035" y="6613525"/>
            <a:ext cx="2497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CA" sz="1200">
                <a:solidFill>
                  <a:schemeClr val="bg2"/>
                </a:solidFill>
                <a:latin typeface="+mj-lt"/>
              </a:rPr>
              <a:t>Bestelmeyer  et al </a:t>
            </a:r>
            <a:r>
              <a:rPr lang="en-CA" sz="1200" smtClean="0">
                <a:solidFill>
                  <a:schemeClr val="bg2"/>
                </a:solidFill>
                <a:latin typeface="+mj-lt"/>
              </a:rPr>
              <a:t>(unpublished)</a:t>
            </a:r>
            <a:endParaRPr lang="en-US" sz="120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685800" y="152400"/>
            <a:ext cx="77724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GB" sz="3200" b="1" kern="0">
                <a:solidFill>
                  <a:srgbClr val="009999"/>
                </a:solidFill>
                <a:latin typeface="Arial" pitchFamily="34" charset="0"/>
                <a:ea typeface="+mj-ea"/>
                <a:cs typeface="Arial" pitchFamily="34" charset="0"/>
              </a:rPr>
              <a:t>fMR-adaptation</a:t>
            </a:r>
          </a:p>
          <a:p>
            <a:pPr algn="ctr" eaLnBrk="0" hangingPunct="0">
              <a:defRPr/>
            </a:pPr>
            <a:r>
              <a:rPr lang="en-GB" sz="3200" b="1" kern="0">
                <a:solidFill>
                  <a:srgbClr val="009999"/>
                </a:solidFill>
                <a:latin typeface="Arial" pitchFamily="34" charset="0"/>
                <a:ea typeface="+mj-ea"/>
                <a:cs typeface="Arial" pitchFamily="34" charset="0"/>
              </a:rPr>
              <a:t>‘Continuous carry-over design’</a:t>
            </a:r>
          </a:p>
        </p:txBody>
      </p:sp>
      <p:grpSp>
        <p:nvGrpSpPr>
          <p:cNvPr id="2" name="Group 9"/>
          <p:cNvGrpSpPr/>
          <p:nvPr/>
        </p:nvGrpSpPr>
        <p:grpSpPr>
          <a:xfrm>
            <a:off x="428767" y="1282885"/>
            <a:ext cx="3810000" cy="4310141"/>
            <a:chOff x="428767" y="1282885"/>
            <a:chExt cx="3810000" cy="4310141"/>
          </a:xfrm>
        </p:grpSpPr>
        <p:pic>
          <p:nvPicPr>
            <p:cNvPr id="121857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8767" y="1592526"/>
              <a:ext cx="3810000" cy="4000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TextBox 7"/>
            <p:cNvSpPr txBox="1"/>
            <p:nvPr/>
          </p:nvSpPr>
          <p:spPr>
            <a:xfrm>
              <a:off x="1337477" y="1282885"/>
              <a:ext cx="23092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mtClean="0">
                  <a:latin typeface="Arial" pitchFamily="34" charset="0"/>
                  <a:cs typeface="Arial" pitchFamily="34" charset="0"/>
                </a:rPr>
                <a:t>Acoustical difference</a:t>
              </a:r>
              <a:endParaRPr lang="en-GB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" name="Group 10"/>
          <p:cNvGrpSpPr/>
          <p:nvPr/>
        </p:nvGrpSpPr>
        <p:grpSpPr>
          <a:xfrm>
            <a:off x="4458364" y="1271509"/>
            <a:ext cx="3721100" cy="4601862"/>
            <a:chOff x="4458364" y="1271509"/>
            <a:chExt cx="3721100" cy="4601862"/>
          </a:xfrm>
        </p:grpSpPr>
        <p:pic>
          <p:nvPicPr>
            <p:cNvPr id="12185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58364" y="1339471"/>
              <a:ext cx="3721100" cy="453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" name="TextBox 8"/>
            <p:cNvSpPr txBox="1"/>
            <p:nvPr/>
          </p:nvSpPr>
          <p:spPr>
            <a:xfrm>
              <a:off x="5324965" y="1271509"/>
              <a:ext cx="23605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mtClean="0">
                  <a:latin typeface="Arial" pitchFamily="34" charset="0"/>
                  <a:cs typeface="Arial" pitchFamily="34" charset="0"/>
                </a:rPr>
                <a:t>Perceptual difference</a:t>
              </a:r>
              <a:endParaRPr lang="en-GB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19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8"/>
          <p:cNvSpPr txBox="1">
            <a:spLocks noChangeArrowheads="1"/>
          </p:cNvSpPr>
          <p:nvPr/>
        </p:nvSpPr>
        <p:spPr bwMode="auto">
          <a:xfrm>
            <a:off x="533400" y="2006600"/>
            <a:ext cx="8153400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buClr>
                <a:srgbClr val="009999"/>
              </a:buClr>
              <a:buFont typeface="Arial" charset="0"/>
              <a:buChar char="•"/>
            </a:pPr>
            <a:r>
              <a:rPr lang="en-US" sz="2400">
                <a:solidFill>
                  <a:srgbClr val="003660"/>
                </a:solidFill>
                <a:ea typeface="ＭＳ Ｐゴシック" pitchFamily="1" charset="-128"/>
              </a:rPr>
              <a:t> </a:t>
            </a:r>
            <a:r>
              <a:rPr lang="en-GB" sz="2000">
                <a:ea typeface="ＭＳ Ｐゴシック" pitchFamily="1" charset="-128"/>
              </a:rPr>
              <a:t>Averaging faces results in more attractive faces</a:t>
            </a:r>
            <a:r>
              <a:rPr lang="en-GB" sz="2400">
                <a:ea typeface="ＭＳ Ｐゴシック" pitchFamily="1" charset="-128"/>
              </a:rPr>
              <a:t> </a:t>
            </a:r>
            <a:r>
              <a:rPr lang="en-GB">
                <a:solidFill>
                  <a:srgbClr val="009999"/>
                </a:solidFill>
                <a:ea typeface="ＭＳ Ｐゴシック" pitchFamily="1" charset="-128"/>
              </a:rPr>
              <a:t>(</a:t>
            </a:r>
            <a:r>
              <a:rPr lang="en-US">
                <a:solidFill>
                  <a:srgbClr val="009999"/>
                </a:solidFill>
                <a:ea typeface="ＭＳ Ｐゴシック" pitchFamily="1" charset="-128"/>
              </a:rPr>
              <a:t>Galton, 1878; Jastrow, 1885; Langlois et al., 1990; Perrett et al., 1994; Thornhill &amp; Gangestad, 1999)</a:t>
            </a:r>
          </a:p>
          <a:p>
            <a:pPr eaLnBrk="0" hangingPunct="0">
              <a:lnSpc>
                <a:spcPct val="80000"/>
              </a:lnSpc>
              <a:buFont typeface="Arial" charset="0"/>
              <a:buChar char="•"/>
            </a:pPr>
            <a:endParaRPr lang="en-GB">
              <a:solidFill>
                <a:srgbClr val="009999"/>
              </a:solidFill>
              <a:ea typeface="ＭＳ Ｐゴシック" pitchFamily="1" charset="-128"/>
            </a:endParaRPr>
          </a:p>
          <a:p>
            <a:pPr eaLnBrk="0" hangingPunct="0">
              <a:lnSpc>
                <a:spcPct val="80000"/>
              </a:lnSpc>
            </a:pPr>
            <a:endParaRPr lang="en-US" sz="3200">
              <a:solidFill>
                <a:srgbClr val="009999"/>
              </a:solidFill>
              <a:ea typeface="ＭＳ Ｐゴシック" pitchFamily="1" charset="-128"/>
            </a:endParaRPr>
          </a:p>
        </p:txBody>
      </p:sp>
      <p:sp>
        <p:nvSpPr>
          <p:cNvPr id="48131" name="Text Box 11"/>
          <p:cNvSpPr txBox="1">
            <a:spLocks noChangeArrowheads="1"/>
          </p:cNvSpPr>
          <p:nvPr/>
        </p:nvSpPr>
        <p:spPr bwMode="auto">
          <a:xfrm>
            <a:off x="1584325" y="52974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GB" sz="2400">
              <a:latin typeface="Arial" charset="0"/>
              <a:ea typeface="ＭＳ Ｐゴシック" pitchFamily="1" charset="-128"/>
            </a:endParaRPr>
          </a:p>
        </p:txBody>
      </p:sp>
      <p:sp>
        <p:nvSpPr>
          <p:cNvPr id="48132" name="Text Box 12"/>
          <p:cNvSpPr txBox="1">
            <a:spLocks noChangeArrowheads="1"/>
          </p:cNvSpPr>
          <p:nvPr/>
        </p:nvSpPr>
        <p:spPr bwMode="auto">
          <a:xfrm>
            <a:off x="1531938" y="523875"/>
            <a:ext cx="60626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3200" b="1">
                <a:solidFill>
                  <a:srgbClr val="009999"/>
                </a:solidFill>
                <a:ea typeface="ＭＳ Ｐゴシック" pitchFamily="1" charset="-128"/>
              </a:rPr>
              <a:t>Facial</a:t>
            </a:r>
            <a:r>
              <a:rPr lang="en-US" sz="3200" b="1">
                <a:ea typeface="ＭＳ Ｐゴシック" pitchFamily="1" charset="-128"/>
              </a:rPr>
              <a:t> </a:t>
            </a:r>
            <a:r>
              <a:rPr lang="en-US" sz="3200" b="1">
                <a:solidFill>
                  <a:srgbClr val="009999"/>
                </a:solidFill>
                <a:ea typeface="ＭＳ Ｐゴシック" pitchFamily="1" charset="-128"/>
              </a:rPr>
              <a:t>attractiveness</a:t>
            </a:r>
          </a:p>
        </p:txBody>
      </p:sp>
      <p:pic>
        <p:nvPicPr>
          <p:cNvPr id="12493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7738" y="3190875"/>
            <a:ext cx="46831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/>
          <p:cNvGrpSpPr/>
          <p:nvPr/>
        </p:nvGrpSpPr>
        <p:grpSpPr>
          <a:xfrm>
            <a:off x="2694296" y="1320634"/>
            <a:ext cx="3810000" cy="5538202"/>
            <a:chOff x="2694296" y="1320634"/>
            <a:chExt cx="3810000" cy="5538202"/>
          </a:xfrm>
        </p:grpSpPr>
        <p:pic>
          <p:nvPicPr>
            <p:cNvPr id="6" name="Picture 5" descr="Francis_Galton_1850s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94296" y="1320634"/>
              <a:ext cx="3810000" cy="5172075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3357346" y="6489504"/>
              <a:ext cx="27622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mtClean="0"/>
                <a:t>Sir Francis Galton (1850)</a:t>
              </a:r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11"/>
          <p:cNvSpPr txBox="1">
            <a:spLocks noChangeArrowheads="1"/>
          </p:cNvSpPr>
          <p:nvPr/>
        </p:nvSpPr>
        <p:spPr bwMode="auto">
          <a:xfrm>
            <a:off x="1584325" y="52974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GB" sz="2400">
              <a:latin typeface="Arial" pitchFamily="34" charset="0"/>
              <a:ea typeface="ＭＳ Ｐゴシック" pitchFamily="1" charset="-128"/>
              <a:cs typeface="Arial" pitchFamily="34" charset="0"/>
            </a:endParaRPr>
          </a:p>
        </p:txBody>
      </p:sp>
      <p:sp>
        <p:nvSpPr>
          <p:cNvPr id="125959" name="Text Box 8"/>
          <p:cNvSpPr txBox="1">
            <a:spLocks noChangeArrowheads="1"/>
          </p:cNvSpPr>
          <p:nvPr/>
        </p:nvSpPr>
        <p:spPr bwMode="auto">
          <a:xfrm>
            <a:off x="531813" y="2714625"/>
            <a:ext cx="8153400" cy="344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buFont typeface="Arial" charset="0"/>
              <a:buChar char="•"/>
            </a:pPr>
            <a:endParaRPr lang="en-GB" sz="1400">
              <a:latin typeface="Arial" pitchFamily="34" charset="0"/>
              <a:ea typeface="ＭＳ Ｐゴシック" pitchFamily="1" charset="-128"/>
              <a:cs typeface="Arial" pitchFamily="34" charset="0"/>
            </a:endParaRPr>
          </a:p>
          <a:p>
            <a:pPr eaLnBrk="0" hangingPunct="0">
              <a:lnSpc>
                <a:spcPct val="80000"/>
              </a:lnSpc>
              <a:buClr>
                <a:srgbClr val="009999"/>
              </a:buClr>
              <a:buFont typeface="Arial" charset="0"/>
              <a:buChar char="•"/>
            </a:pPr>
            <a:r>
              <a:rPr lang="en-GB" sz="2000">
                <a:latin typeface="Arial" pitchFamily="34" charset="0"/>
                <a:ea typeface="ＭＳ Ｐゴシック" pitchFamily="1" charset="-128"/>
                <a:cs typeface="Arial" pitchFamily="34" charset="0"/>
              </a:rPr>
              <a:t>Two main accounts:</a:t>
            </a:r>
          </a:p>
          <a:p>
            <a:pPr lvl="1" eaLnBrk="0" hangingPunct="0">
              <a:lnSpc>
                <a:spcPct val="80000"/>
              </a:lnSpc>
              <a:buClr>
                <a:srgbClr val="009999"/>
              </a:buClr>
              <a:buFont typeface="Arial" charset="0"/>
              <a:buChar char="-"/>
            </a:pPr>
            <a:r>
              <a:rPr lang="en-GB" sz="2000">
                <a:solidFill>
                  <a:srgbClr val="009999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 Evolutionary</a:t>
            </a:r>
            <a:r>
              <a:rPr lang="en-GB" sz="2000">
                <a:latin typeface="Arial" pitchFamily="34" charset="0"/>
                <a:ea typeface="ＭＳ Ｐゴシック" pitchFamily="1" charset="-128"/>
                <a:cs typeface="Arial" pitchFamily="34" charset="0"/>
              </a:rPr>
              <a:t>, </a:t>
            </a:r>
            <a:r>
              <a:rPr lang="en-US" sz="2000">
                <a:latin typeface="Arial" pitchFamily="34" charset="0"/>
                <a:ea typeface="ＭＳ Ｐゴシック" pitchFamily="1" charset="-128"/>
                <a:cs typeface="Arial" pitchFamily="34" charset="0"/>
              </a:rPr>
              <a:t>‘good genes’ </a:t>
            </a:r>
          </a:p>
          <a:p>
            <a:pPr lvl="1" eaLnBrk="0" hangingPunct="0">
              <a:lnSpc>
                <a:spcPct val="80000"/>
              </a:lnSpc>
              <a:buClr>
                <a:srgbClr val="009999"/>
              </a:buClr>
            </a:pPr>
            <a:r>
              <a:rPr lang="en-US" sz="2000">
                <a:latin typeface="Arial" pitchFamily="34" charset="0"/>
                <a:ea typeface="ＭＳ Ｐゴシック" pitchFamily="1" charset="-128"/>
                <a:cs typeface="Arial" pitchFamily="34" charset="0"/>
              </a:rPr>
              <a:t>preferences for facial features signaling fitness : proximity to population average, symmetry, smoothness </a:t>
            </a:r>
            <a:r>
              <a:rPr lang="en-US">
                <a:solidFill>
                  <a:srgbClr val="009999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(Langlois, 1990; Thornhill, 1999; Grammer, 2003)</a:t>
            </a:r>
          </a:p>
          <a:p>
            <a:pPr lvl="1" eaLnBrk="0" hangingPunct="0">
              <a:lnSpc>
                <a:spcPct val="80000"/>
              </a:lnSpc>
              <a:buClr>
                <a:srgbClr val="009999"/>
              </a:buClr>
            </a:pPr>
            <a:endParaRPr lang="en-US">
              <a:latin typeface="Arial" pitchFamily="34" charset="0"/>
              <a:ea typeface="ＭＳ Ｐゴシック" pitchFamily="1" charset="-128"/>
              <a:cs typeface="Arial" pitchFamily="34" charset="0"/>
            </a:endParaRPr>
          </a:p>
          <a:p>
            <a:pPr lvl="1" eaLnBrk="0" hangingPunct="0">
              <a:lnSpc>
                <a:spcPct val="80000"/>
              </a:lnSpc>
              <a:buClr>
                <a:srgbClr val="009999"/>
              </a:buClr>
              <a:buFontTx/>
              <a:buChar char="-"/>
            </a:pPr>
            <a:r>
              <a:rPr lang="en-GB" sz="2000">
                <a:solidFill>
                  <a:srgbClr val="009999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 Cognitive</a:t>
            </a:r>
            <a:r>
              <a:rPr lang="en-GB" sz="2000">
                <a:latin typeface="Arial" pitchFamily="34" charset="0"/>
                <a:ea typeface="ＭＳ Ｐゴシック" pitchFamily="1" charset="-128"/>
                <a:cs typeface="Arial" pitchFamily="34" charset="0"/>
              </a:rPr>
              <a:t>, ‘perceptual fluency’</a:t>
            </a:r>
          </a:p>
          <a:p>
            <a:pPr lvl="1" eaLnBrk="0" hangingPunct="0">
              <a:lnSpc>
                <a:spcPct val="80000"/>
              </a:lnSpc>
              <a:buClr>
                <a:srgbClr val="009999"/>
              </a:buClr>
            </a:pPr>
            <a:r>
              <a:rPr lang="en-GB" sz="2000">
                <a:latin typeface="Arial" pitchFamily="34" charset="0"/>
                <a:ea typeface="ＭＳ Ｐゴシック" pitchFamily="1" charset="-128"/>
                <a:cs typeface="Arial" pitchFamily="34" charset="0"/>
              </a:rPr>
              <a:t>preference for stimuli closer to a ‘prototype’, simpler to process </a:t>
            </a:r>
            <a:r>
              <a:rPr lang="en-GB">
                <a:solidFill>
                  <a:srgbClr val="009999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(Winkielman et al. 2006)</a:t>
            </a:r>
          </a:p>
          <a:p>
            <a:pPr lvl="1" eaLnBrk="0" hangingPunct="0">
              <a:lnSpc>
                <a:spcPct val="80000"/>
              </a:lnSpc>
              <a:buClr>
                <a:srgbClr val="009999"/>
              </a:buClr>
            </a:pPr>
            <a:endParaRPr lang="en-GB" sz="2000" smtClean="0">
              <a:latin typeface="Arial" pitchFamily="34" charset="0"/>
              <a:ea typeface="ＭＳ Ｐゴシック" pitchFamily="1" charset="-128"/>
              <a:cs typeface="Arial" pitchFamily="34" charset="0"/>
            </a:endParaRPr>
          </a:p>
          <a:p>
            <a:pPr lvl="1" eaLnBrk="0" hangingPunct="0">
              <a:lnSpc>
                <a:spcPct val="80000"/>
              </a:lnSpc>
              <a:buClr>
                <a:srgbClr val="009999"/>
              </a:buClr>
            </a:pPr>
            <a:endParaRPr lang="en-GB" sz="2000">
              <a:latin typeface="Arial" pitchFamily="34" charset="0"/>
              <a:ea typeface="ＭＳ Ｐゴシック" pitchFamily="1" charset="-128"/>
              <a:cs typeface="Arial" pitchFamily="34" charset="0"/>
            </a:endParaRPr>
          </a:p>
          <a:p>
            <a:pPr eaLnBrk="0" hangingPunct="0">
              <a:lnSpc>
                <a:spcPct val="80000"/>
              </a:lnSpc>
              <a:buClr>
                <a:srgbClr val="009999"/>
              </a:buClr>
              <a:buFont typeface="Wingdings" pitchFamily="2" charset="2"/>
              <a:buChar char="Ø"/>
            </a:pPr>
            <a:r>
              <a:rPr lang="en-GB" sz="2000" b="1">
                <a:solidFill>
                  <a:srgbClr val="009999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 Both </a:t>
            </a:r>
            <a:r>
              <a:rPr lang="en-GB" sz="2000" b="1" smtClean="0">
                <a:solidFill>
                  <a:srgbClr val="009999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accounts predict </a:t>
            </a:r>
            <a:r>
              <a:rPr lang="en-GB" sz="2000" b="1">
                <a:solidFill>
                  <a:srgbClr val="009999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a similar phenomenon for voices</a:t>
            </a:r>
          </a:p>
          <a:p>
            <a:pPr eaLnBrk="0" hangingPunct="0">
              <a:lnSpc>
                <a:spcPct val="80000"/>
              </a:lnSpc>
            </a:pPr>
            <a:endParaRPr lang="en-US" sz="2400" b="1">
              <a:solidFill>
                <a:srgbClr val="009999"/>
              </a:solidFill>
              <a:latin typeface="Arial" pitchFamily="34" charset="0"/>
              <a:ea typeface="ＭＳ Ｐゴシック" pitchFamily="1" charset="-128"/>
              <a:cs typeface="Arial" pitchFamily="34" charset="0"/>
            </a:endParaRPr>
          </a:p>
        </p:txBody>
      </p:sp>
      <p:sp>
        <p:nvSpPr>
          <p:cNvPr id="49156" name="Text Box 12"/>
          <p:cNvSpPr txBox="1">
            <a:spLocks noChangeArrowheads="1"/>
          </p:cNvSpPr>
          <p:nvPr/>
        </p:nvSpPr>
        <p:spPr bwMode="auto">
          <a:xfrm>
            <a:off x="1531938" y="523875"/>
            <a:ext cx="6062662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3200" b="1">
                <a:solidFill>
                  <a:srgbClr val="009999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Facial attractiveness</a:t>
            </a:r>
          </a:p>
        </p:txBody>
      </p:sp>
      <p:sp>
        <p:nvSpPr>
          <p:cNvPr id="49157" name="Text Box 8"/>
          <p:cNvSpPr txBox="1">
            <a:spLocks noChangeArrowheads="1"/>
          </p:cNvSpPr>
          <p:nvPr/>
        </p:nvSpPr>
        <p:spPr bwMode="auto">
          <a:xfrm>
            <a:off x="533400" y="2006600"/>
            <a:ext cx="8153400" cy="122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buClr>
                <a:srgbClr val="009999"/>
              </a:buClr>
              <a:buFont typeface="Arial" charset="0"/>
              <a:buChar char="•"/>
            </a:pPr>
            <a:r>
              <a:rPr lang="en-US" sz="2400">
                <a:solidFill>
                  <a:srgbClr val="003660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 </a:t>
            </a:r>
            <a:r>
              <a:rPr lang="en-GB" sz="2000">
                <a:latin typeface="Arial" pitchFamily="34" charset="0"/>
                <a:ea typeface="ＭＳ Ｐゴシック" pitchFamily="1" charset="-128"/>
                <a:cs typeface="Arial" pitchFamily="34" charset="0"/>
              </a:rPr>
              <a:t>Averaging faces results in more attractive faces</a:t>
            </a:r>
            <a:r>
              <a:rPr lang="en-GB" sz="2400">
                <a:latin typeface="Arial" pitchFamily="34" charset="0"/>
                <a:ea typeface="ＭＳ Ｐゴシック" pitchFamily="1" charset="-128"/>
                <a:cs typeface="Arial" pitchFamily="34" charset="0"/>
              </a:rPr>
              <a:t> </a:t>
            </a:r>
            <a:r>
              <a:rPr lang="en-GB">
                <a:solidFill>
                  <a:srgbClr val="009999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(</a:t>
            </a:r>
            <a:r>
              <a:rPr lang="en-US">
                <a:solidFill>
                  <a:srgbClr val="009999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Galton, 1878; Jastrow, 1885; Langlois et al., 1990; Perrett et al., 1994; Thornhill &amp; Gangestad, 1999)</a:t>
            </a:r>
          </a:p>
          <a:p>
            <a:pPr eaLnBrk="0" hangingPunct="0">
              <a:lnSpc>
                <a:spcPct val="80000"/>
              </a:lnSpc>
              <a:buFont typeface="Arial" charset="0"/>
              <a:buChar char="•"/>
            </a:pPr>
            <a:endParaRPr lang="en-GB">
              <a:solidFill>
                <a:srgbClr val="009999"/>
              </a:solidFill>
              <a:latin typeface="Arial" pitchFamily="34" charset="0"/>
              <a:ea typeface="ＭＳ Ｐゴシック" pitchFamily="1" charset="-128"/>
              <a:cs typeface="Arial" pitchFamily="34" charset="0"/>
            </a:endParaRPr>
          </a:p>
          <a:p>
            <a:pPr eaLnBrk="0" hangingPunct="0">
              <a:lnSpc>
                <a:spcPct val="80000"/>
              </a:lnSpc>
            </a:pPr>
            <a:endParaRPr lang="en-US" sz="3200">
              <a:solidFill>
                <a:srgbClr val="009999"/>
              </a:solidFill>
              <a:latin typeface="Arial" pitchFamily="34" charset="0"/>
              <a:ea typeface="ＭＳ Ｐゴシック" pitchFamily="1" charset="-128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9" grpId="0" build="p" bldLvl="2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spectro_temporal_smoothing_IC_small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20925" y="877888"/>
            <a:ext cx="4778375" cy="355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Text Box 4"/>
          <p:cNvSpPr txBox="1">
            <a:spLocks noChangeArrowheads="1"/>
          </p:cNvSpPr>
          <p:nvPr/>
        </p:nvSpPr>
        <p:spPr bwMode="auto">
          <a:xfrm>
            <a:off x="5564188" y="2687638"/>
            <a:ext cx="331787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000" b="1">
                <a:latin typeface="Arial" charset="0"/>
                <a:ea typeface="ＭＳ Ｐゴシック" pitchFamily="1" charset="-128"/>
              </a:rPr>
              <a:t>32</a:t>
            </a:r>
            <a:endParaRPr lang="en-US" sz="1000" b="1">
              <a:latin typeface="Arial" charset="0"/>
              <a:ea typeface="ＭＳ Ｐゴシック" pitchFamily="1" charset="-128"/>
            </a:endParaRPr>
          </a:p>
        </p:txBody>
      </p:sp>
      <p:sp>
        <p:nvSpPr>
          <p:cNvPr id="50180" name="Text Box 5"/>
          <p:cNvSpPr txBox="1">
            <a:spLocks noChangeArrowheads="1"/>
          </p:cNvSpPr>
          <p:nvPr/>
        </p:nvSpPr>
        <p:spPr bwMode="auto">
          <a:xfrm>
            <a:off x="3970338" y="2686050"/>
            <a:ext cx="331787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000" b="1">
                <a:latin typeface="Arial" charset="0"/>
                <a:ea typeface="ＭＳ Ｐゴシック" pitchFamily="1" charset="-128"/>
              </a:rPr>
              <a:t>16</a:t>
            </a:r>
            <a:endParaRPr lang="en-US" sz="1000" b="1">
              <a:latin typeface="Arial" charset="0"/>
              <a:ea typeface="ＭＳ Ｐゴシック" pitchFamily="1" charset="-128"/>
            </a:endParaRPr>
          </a:p>
        </p:txBody>
      </p:sp>
      <p:sp>
        <p:nvSpPr>
          <p:cNvPr id="50181" name="Text Box 6"/>
          <p:cNvSpPr txBox="1">
            <a:spLocks noChangeArrowheads="1"/>
          </p:cNvSpPr>
          <p:nvPr/>
        </p:nvSpPr>
        <p:spPr bwMode="auto">
          <a:xfrm>
            <a:off x="2393950" y="2684463"/>
            <a:ext cx="220663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000" b="1">
                <a:latin typeface="Arial" charset="0"/>
                <a:ea typeface="ＭＳ Ｐゴシック" pitchFamily="1" charset="-128"/>
              </a:rPr>
              <a:t>8</a:t>
            </a:r>
            <a:endParaRPr lang="en-US" sz="1000" b="1">
              <a:latin typeface="Arial" charset="0"/>
              <a:ea typeface="ＭＳ Ｐゴシック" pitchFamily="1" charset="-128"/>
            </a:endParaRPr>
          </a:p>
        </p:txBody>
      </p:sp>
      <p:sp>
        <p:nvSpPr>
          <p:cNvPr id="50182" name="Text Box 7"/>
          <p:cNvSpPr txBox="1">
            <a:spLocks noChangeArrowheads="1"/>
          </p:cNvSpPr>
          <p:nvPr/>
        </p:nvSpPr>
        <p:spPr bwMode="auto">
          <a:xfrm>
            <a:off x="5551488" y="930275"/>
            <a:ext cx="220662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000" b="1">
                <a:latin typeface="Arial" charset="0"/>
                <a:ea typeface="ＭＳ Ｐゴシック" pitchFamily="1" charset="-128"/>
              </a:rPr>
              <a:t>4</a:t>
            </a:r>
            <a:endParaRPr lang="en-US" sz="1000" b="1">
              <a:latin typeface="Arial" charset="0"/>
              <a:ea typeface="ＭＳ Ｐゴシック" pitchFamily="1" charset="-128"/>
            </a:endParaRPr>
          </a:p>
        </p:txBody>
      </p:sp>
      <p:sp>
        <p:nvSpPr>
          <p:cNvPr id="50183" name="Text Box 8"/>
          <p:cNvSpPr txBox="1">
            <a:spLocks noChangeArrowheads="1"/>
          </p:cNvSpPr>
          <p:nvPr/>
        </p:nvSpPr>
        <p:spPr bwMode="auto">
          <a:xfrm>
            <a:off x="3967163" y="920750"/>
            <a:ext cx="220662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000" b="1">
                <a:latin typeface="Arial" charset="0"/>
                <a:ea typeface="ＭＳ Ｐゴシック" pitchFamily="1" charset="-128"/>
              </a:rPr>
              <a:t>2</a:t>
            </a:r>
            <a:endParaRPr lang="en-US" sz="1000" b="1">
              <a:latin typeface="Arial" charset="0"/>
              <a:ea typeface="ＭＳ Ｐゴシック" pitchFamily="1" charset="-128"/>
            </a:endParaRPr>
          </a:p>
        </p:txBody>
      </p:sp>
      <p:sp>
        <p:nvSpPr>
          <p:cNvPr id="50184" name="Text Box 9"/>
          <p:cNvSpPr txBox="1">
            <a:spLocks noChangeArrowheads="1"/>
          </p:cNvSpPr>
          <p:nvPr/>
        </p:nvSpPr>
        <p:spPr bwMode="auto">
          <a:xfrm>
            <a:off x="2392363" y="944563"/>
            <a:ext cx="220662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000" b="1">
                <a:latin typeface="Arial" charset="0"/>
                <a:ea typeface="ＭＳ Ｐゴシック" pitchFamily="1" charset="-128"/>
              </a:rPr>
              <a:t>1</a:t>
            </a:r>
            <a:endParaRPr lang="en-US" sz="1000" b="1">
              <a:latin typeface="Arial" charset="0"/>
              <a:ea typeface="ＭＳ Ｐゴシック" pitchFamily="1" charset="-128"/>
            </a:endParaRPr>
          </a:p>
        </p:txBody>
      </p:sp>
      <p:sp>
        <p:nvSpPr>
          <p:cNvPr id="50185" name="Title 17"/>
          <p:cNvSpPr txBox="1">
            <a:spLocks/>
          </p:cNvSpPr>
          <p:nvPr/>
        </p:nvSpPr>
        <p:spPr bwMode="auto">
          <a:xfrm>
            <a:off x="276600" y="171450"/>
            <a:ext cx="86899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3200" b="1">
                <a:solidFill>
                  <a:srgbClr val="009999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Vocal attractiveness increases by averaging</a:t>
            </a:r>
            <a:endParaRPr lang="en-US" sz="3200" b="1">
              <a:solidFill>
                <a:srgbClr val="009999"/>
              </a:solidFill>
              <a:latin typeface="Arial" pitchFamily="34" charset="0"/>
              <a:ea typeface="ＭＳ Ｐゴシック" pitchFamily="1" charset="-128"/>
              <a:cs typeface="Arial" pitchFamily="34" charset="0"/>
            </a:endParaRPr>
          </a:p>
        </p:txBody>
      </p:sp>
      <p:pic>
        <p:nvPicPr>
          <p:cNvPr id="126990" name="Picture 1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01-Exp1-Composite01.wav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62350" y="9239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91" name="Picture 15">
            <a:hlinkClick r:id="" action="ppaction://media"/>
          </p:cNvPr>
          <p:cNvPicPr>
            <a:picLocks noRot="1" noChangeAspect="1" noChangeArrowheads="1"/>
          </p:cNvPicPr>
          <p:nvPr>
            <a:wavAudioFile r:embed="rId2" name="S02-Exp1-Composite02.wav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33975" y="9429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92" name="Picture 16">
            <a:hlinkClick r:id="" action="ppaction://media"/>
          </p:cNvPr>
          <p:cNvPicPr>
            <a:picLocks noRot="1" noChangeAspect="1" noChangeArrowheads="1"/>
          </p:cNvPicPr>
          <p:nvPr>
            <a:wavAudioFile r:embed="rId3" name="S03-Exp1-Composite04.wav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24650" y="9239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93" name="Picture 17">
            <a:hlinkClick r:id="" action="ppaction://media"/>
          </p:cNvPr>
          <p:cNvPicPr>
            <a:picLocks noRot="1" noChangeAspect="1" noChangeArrowheads="1"/>
          </p:cNvPicPr>
          <p:nvPr>
            <a:wavAudioFile r:embed="rId4" name="S04-Exp1-Composite08.wav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875" y="26860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94" name="Picture 18">
            <a:hlinkClick r:id="" action="ppaction://media"/>
          </p:cNvPr>
          <p:cNvPicPr>
            <a:picLocks noRot="1" noChangeAspect="1" noChangeArrowheads="1"/>
          </p:cNvPicPr>
          <p:nvPr>
            <a:wavAudioFile r:embed="rId5" name="S05-Exp1-Composite16.wav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53025" y="267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95" name="Picture 19">
            <a:hlinkClick r:id="" action="ppaction://media"/>
          </p:cNvPr>
          <p:cNvPicPr>
            <a:picLocks noRot="1" noChangeAspect="1" noChangeArrowheads="1"/>
          </p:cNvPicPr>
          <p:nvPr>
            <a:wavAudioFile r:embed="rId6" name="S06-Exp1-Composite32.wav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34175" y="26860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7002" name="Picture 10" descr="Fig1_ratings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19363" y="4621213"/>
            <a:ext cx="4340225" cy="184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7004" name="Text Box 28"/>
          <p:cNvSpPr txBox="1">
            <a:spLocks noChangeArrowheads="1"/>
          </p:cNvSpPr>
          <p:nvPr/>
        </p:nvSpPr>
        <p:spPr bwMode="auto">
          <a:xfrm>
            <a:off x="7108825" y="5160963"/>
            <a:ext cx="203517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200"/>
              <a:t>Effect of averaging:</a:t>
            </a:r>
          </a:p>
          <a:p>
            <a:r>
              <a:rPr lang="en-GB" sz="1200"/>
              <a:t>p &lt;0.001</a:t>
            </a:r>
          </a:p>
          <a:p>
            <a:r>
              <a:rPr lang="en-GB" sz="1200"/>
              <a:t>No gender effects</a:t>
            </a:r>
          </a:p>
        </p:txBody>
      </p:sp>
      <p:grpSp>
        <p:nvGrpSpPr>
          <p:cNvPr id="2" name="Group 47"/>
          <p:cNvGrpSpPr>
            <a:grpSpLocks/>
          </p:cNvGrpSpPr>
          <p:nvPr/>
        </p:nvGrpSpPr>
        <p:grpSpPr bwMode="auto">
          <a:xfrm>
            <a:off x="3362325" y="4610100"/>
            <a:ext cx="2162175" cy="1981200"/>
            <a:chOff x="2118" y="2904"/>
            <a:chExt cx="1362" cy="1248"/>
          </a:xfrm>
        </p:grpSpPr>
        <p:sp>
          <p:nvSpPr>
            <p:cNvPr id="50235" name="Rectangle 29"/>
            <p:cNvSpPr>
              <a:spLocks noChangeArrowheads="1"/>
            </p:cNvSpPr>
            <p:nvPr/>
          </p:nvSpPr>
          <p:spPr bwMode="auto">
            <a:xfrm>
              <a:off x="2118" y="2904"/>
              <a:ext cx="228" cy="12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0236" name="Rectangle 46"/>
            <p:cNvSpPr>
              <a:spLocks noChangeArrowheads="1"/>
            </p:cNvSpPr>
            <p:nvPr/>
          </p:nvSpPr>
          <p:spPr bwMode="auto">
            <a:xfrm>
              <a:off x="3264" y="2946"/>
              <a:ext cx="216" cy="120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  <p:grpSp>
        <p:nvGrpSpPr>
          <p:cNvPr id="3" name="Group 51"/>
          <p:cNvGrpSpPr>
            <a:grpSpLocks/>
          </p:cNvGrpSpPr>
          <p:nvPr/>
        </p:nvGrpSpPr>
        <p:grpSpPr bwMode="auto">
          <a:xfrm>
            <a:off x="3648075" y="4572000"/>
            <a:ext cx="2181225" cy="1981200"/>
            <a:chOff x="2298" y="2880"/>
            <a:chExt cx="1374" cy="1248"/>
          </a:xfrm>
        </p:grpSpPr>
        <p:sp>
          <p:nvSpPr>
            <p:cNvPr id="50231" name="Rectangle 31"/>
            <p:cNvSpPr>
              <a:spLocks noChangeArrowheads="1"/>
            </p:cNvSpPr>
            <p:nvPr/>
          </p:nvSpPr>
          <p:spPr bwMode="auto">
            <a:xfrm>
              <a:off x="2298" y="3060"/>
              <a:ext cx="228" cy="106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4" name="Group 50"/>
            <p:cNvGrpSpPr>
              <a:grpSpLocks/>
            </p:cNvGrpSpPr>
            <p:nvPr/>
          </p:nvGrpSpPr>
          <p:grpSpPr bwMode="auto">
            <a:xfrm>
              <a:off x="3396" y="2880"/>
              <a:ext cx="276" cy="1248"/>
              <a:chOff x="3396" y="2880"/>
              <a:chExt cx="276" cy="1248"/>
            </a:xfrm>
          </p:grpSpPr>
          <p:sp>
            <p:nvSpPr>
              <p:cNvPr id="50233" name="Rectangle 48"/>
              <p:cNvSpPr>
                <a:spLocks noChangeArrowheads="1"/>
              </p:cNvSpPr>
              <p:nvPr/>
            </p:nvSpPr>
            <p:spPr bwMode="auto">
              <a:xfrm>
                <a:off x="3438" y="2880"/>
                <a:ext cx="204" cy="85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50234" name="Rectangle 49"/>
              <p:cNvSpPr>
                <a:spLocks noChangeArrowheads="1"/>
              </p:cNvSpPr>
              <p:nvPr/>
            </p:nvSpPr>
            <p:spPr bwMode="auto">
              <a:xfrm>
                <a:off x="3396" y="3900"/>
                <a:ext cx="276" cy="22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</p:grpSp>
      </p:grpSp>
      <p:grpSp>
        <p:nvGrpSpPr>
          <p:cNvPr id="5" name="Group 55"/>
          <p:cNvGrpSpPr>
            <a:grpSpLocks/>
          </p:cNvGrpSpPr>
          <p:nvPr/>
        </p:nvGrpSpPr>
        <p:grpSpPr bwMode="auto">
          <a:xfrm>
            <a:off x="3962400" y="4762500"/>
            <a:ext cx="2133600" cy="1762125"/>
            <a:chOff x="2496" y="3000"/>
            <a:chExt cx="1344" cy="1110"/>
          </a:xfrm>
        </p:grpSpPr>
        <p:grpSp>
          <p:nvGrpSpPr>
            <p:cNvPr id="6" name="Group 35"/>
            <p:cNvGrpSpPr>
              <a:grpSpLocks/>
            </p:cNvGrpSpPr>
            <p:nvPr/>
          </p:nvGrpSpPr>
          <p:grpSpPr bwMode="auto">
            <a:xfrm>
              <a:off x="2496" y="3024"/>
              <a:ext cx="204" cy="1086"/>
              <a:chOff x="2496" y="3024"/>
              <a:chExt cx="204" cy="1086"/>
            </a:xfrm>
          </p:grpSpPr>
          <p:sp>
            <p:nvSpPr>
              <p:cNvPr id="50229" name="Rectangle 33"/>
              <p:cNvSpPr>
                <a:spLocks noChangeArrowheads="1"/>
              </p:cNvSpPr>
              <p:nvPr/>
            </p:nvSpPr>
            <p:spPr bwMode="auto">
              <a:xfrm>
                <a:off x="2496" y="3024"/>
                <a:ext cx="204" cy="64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50230" name="Rectangle 34"/>
              <p:cNvSpPr>
                <a:spLocks noChangeArrowheads="1"/>
              </p:cNvSpPr>
              <p:nvPr/>
            </p:nvSpPr>
            <p:spPr bwMode="auto">
              <a:xfrm>
                <a:off x="2508" y="3906"/>
                <a:ext cx="180" cy="20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grpSp>
          <p:nvGrpSpPr>
            <p:cNvPr id="7" name="Group 54"/>
            <p:cNvGrpSpPr>
              <a:grpSpLocks/>
            </p:cNvGrpSpPr>
            <p:nvPr/>
          </p:nvGrpSpPr>
          <p:grpSpPr bwMode="auto">
            <a:xfrm>
              <a:off x="3564" y="3000"/>
              <a:ext cx="276" cy="1110"/>
              <a:chOff x="3564" y="3000"/>
              <a:chExt cx="276" cy="1110"/>
            </a:xfrm>
          </p:grpSpPr>
          <p:sp>
            <p:nvSpPr>
              <p:cNvPr id="50227" name="Rectangle 52"/>
              <p:cNvSpPr>
                <a:spLocks noChangeArrowheads="1"/>
              </p:cNvSpPr>
              <p:nvPr/>
            </p:nvSpPr>
            <p:spPr bwMode="auto">
              <a:xfrm>
                <a:off x="3594" y="3000"/>
                <a:ext cx="234" cy="71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50228" name="Rectangle 53"/>
              <p:cNvSpPr>
                <a:spLocks noChangeArrowheads="1"/>
              </p:cNvSpPr>
              <p:nvPr/>
            </p:nvSpPr>
            <p:spPr bwMode="auto">
              <a:xfrm>
                <a:off x="3564" y="3912"/>
                <a:ext cx="276" cy="19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</p:grpSp>
      </p:grpSp>
      <p:grpSp>
        <p:nvGrpSpPr>
          <p:cNvPr id="8" name="Group 59"/>
          <p:cNvGrpSpPr>
            <a:grpSpLocks/>
          </p:cNvGrpSpPr>
          <p:nvPr/>
        </p:nvGrpSpPr>
        <p:grpSpPr bwMode="auto">
          <a:xfrm>
            <a:off x="4181475" y="4705350"/>
            <a:ext cx="2190750" cy="1828800"/>
            <a:chOff x="2634" y="2964"/>
            <a:chExt cx="1380" cy="1152"/>
          </a:xfrm>
        </p:grpSpPr>
        <p:grpSp>
          <p:nvGrpSpPr>
            <p:cNvPr id="9" name="Group 38"/>
            <p:cNvGrpSpPr>
              <a:grpSpLocks/>
            </p:cNvGrpSpPr>
            <p:nvPr/>
          </p:nvGrpSpPr>
          <p:grpSpPr bwMode="auto">
            <a:xfrm>
              <a:off x="2634" y="3018"/>
              <a:ext cx="258" cy="1098"/>
              <a:chOff x="2634" y="3018"/>
              <a:chExt cx="258" cy="1098"/>
            </a:xfrm>
          </p:grpSpPr>
          <p:sp>
            <p:nvSpPr>
              <p:cNvPr id="50223" name="Rectangle 36"/>
              <p:cNvSpPr>
                <a:spLocks noChangeArrowheads="1"/>
              </p:cNvSpPr>
              <p:nvPr/>
            </p:nvSpPr>
            <p:spPr bwMode="auto">
              <a:xfrm>
                <a:off x="2652" y="3018"/>
                <a:ext cx="228" cy="65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50224" name="Rectangle 37"/>
              <p:cNvSpPr>
                <a:spLocks noChangeArrowheads="1"/>
              </p:cNvSpPr>
              <p:nvPr/>
            </p:nvSpPr>
            <p:spPr bwMode="auto">
              <a:xfrm>
                <a:off x="2634" y="3942"/>
                <a:ext cx="258" cy="17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grpSp>
          <p:nvGrpSpPr>
            <p:cNvPr id="10" name="Group 58"/>
            <p:cNvGrpSpPr>
              <a:grpSpLocks/>
            </p:cNvGrpSpPr>
            <p:nvPr/>
          </p:nvGrpSpPr>
          <p:grpSpPr bwMode="auto">
            <a:xfrm>
              <a:off x="3762" y="2964"/>
              <a:ext cx="252" cy="1140"/>
              <a:chOff x="3762" y="2964"/>
              <a:chExt cx="252" cy="1140"/>
            </a:xfrm>
          </p:grpSpPr>
          <p:sp>
            <p:nvSpPr>
              <p:cNvPr id="50221" name="Rectangle 56"/>
              <p:cNvSpPr>
                <a:spLocks noChangeArrowheads="1"/>
              </p:cNvSpPr>
              <p:nvPr/>
            </p:nvSpPr>
            <p:spPr bwMode="auto">
              <a:xfrm>
                <a:off x="3780" y="2964"/>
                <a:ext cx="222" cy="74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50222" name="Rectangle 57"/>
              <p:cNvSpPr>
                <a:spLocks noChangeArrowheads="1"/>
              </p:cNvSpPr>
              <p:nvPr/>
            </p:nvSpPr>
            <p:spPr bwMode="auto">
              <a:xfrm>
                <a:off x="3762" y="3900"/>
                <a:ext cx="252" cy="20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</p:grpSp>
      </p:grpSp>
      <p:grpSp>
        <p:nvGrpSpPr>
          <p:cNvPr id="11" name="Group 68"/>
          <p:cNvGrpSpPr>
            <a:grpSpLocks/>
          </p:cNvGrpSpPr>
          <p:nvPr/>
        </p:nvGrpSpPr>
        <p:grpSpPr bwMode="auto">
          <a:xfrm>
            <a:off x="4486275" y="4686300"/>
            <a:ext cx="2152650" cy="1885950"/>
            <a:chOff x="2826" y="2952"/>
            <a:chExt cx="1356" cy="1188"/>
          </a:xfrm>
        </p:grpSpPr>
        <p:grpSp>
          <p:nvGrpSpPr>
            <p:cNvPr id="12" name="Group 42"/>
            <p:cNvGrpSpPr>
              <a:grpSpLocks/>
            </p:cNvGrpSpPr>
            <p:nvPr/>
          </p:nvGrpSpPr>
          <p:grpSpPr bwMode="auto">
            <a:xfrm>
              <a:off x="2826" y="2952"/>
              <a:ext cx="234" cy="1140"/>
              <a:chOff x="2826" y="2952"/>
              <a:chExt cx="234" cy="1140"/>
            </a:xfrm>
          </p:grpSpPr>
          <p:sp>
            <p:nvSpPr>
              <p:cNvPr id="50217" name="Rectangle 40"/>
              <p:cNvSpPr>
                <a:spLocks noChangeArrowheads="1"/>
              </p:cNvSpPr>
              <p:nvPr/>
            </p:nvSpPr>
            <p:spPr bwMode="auto">
              <a:xfrm>
                <a:off x="2826" y="2952"/>
                <a:ext cx="210" cy="80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50218" name="Rectangle 41"/>
              <p:cNvSpPr>
                <a:spLocks noChangeArrowheads="1"/>
              </p:cNvSpPr>
              <p:nvPr/>
            </p:nvSpPr>
            <p:spPr bwMode="auto">
              <a:xfrm>
                <a:off x="2838" y="3924"/>
                <a:ext cx="222" cy="1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grpSp>
          <p:nvGrpSpPr>
            <p:cNvPr id="13" name="Group 62"/>
            <p:cNvGrpSpPr>
              <a:grpSpLocks/>
            </p:cNvGrpSpPr>
            <p:nvPr/>
          </p:nvGrpSpPr>
          <p:grpSpPr bwMode="auto">
            <a:xfrm>
              <a:off x="3936" y="2952"/>
              <a:ext cx="246" cy="1188"/>
              <a:chOff x="3936" y="2952"/>
              <a:chExt cx="246" cy="1188"/>
            </a:xfrm>
          </p:grpSpPr>
          <p:sp>
            <p:nvSpPr>
              <p:cNvPr id="50215" name="Rectangle 60"/>
              <p:cNvSpPr>
                <a:spLocks noChangeArrowheads="1"/>
              </p:cNvSpPr>
              <p:nvPr/>
            </p:nvSpPr>
            <p:spPr bwMode="auto">
              <a:xfrm>
                <a:off x="3966" y="2952"/>
                <a:ext cx="198" cy="77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50216" name="Rectangle 61"/>
              <p:cNvSpPr>
                <a:spLocks noChangeArrowheads="1"/>
              </p:cNvSpPr>
              <p:nvPr/>
            </p:nvSpPr>
            <p:spPr bwMode="auto">
              <a:xfrm>
                <a:off x="3936" y="3888"/>
                <a:ext cx="246" cy="25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</p:grpSp>
      </p:grpSp>
      <p:grpSp>
        <p:nvGrpSpPr>
          <p:cNvPr id="14" name="Group 67"/>
          <p:cNvGrpSpPr>
            <a:grpSpLocks/>
          </p:cNvGrpSpPr>
          <p:nvPr/>
        </p:nvGrpSpPr>
        <p:grpSpPr bwMode="auto">
          <a:xfrm>
            <a:off x="4724400" y="4610100"/>
            <a:ext cx="2295525" cy="1962150"/>
            <a:chOff x="2976" y="2904"/>
            <a:chExt cx="1446" cy="1236"/>
          </a:xfrm>
        </p:grpSpPr>
        <p:grpSp>
          <p:nvGrpSpPr>
            <p:cNvPr id="15" name="Group 45"/>
            <p:cNvGrpSpPr>
              <a:grpSpLocks/>
            </p:cNvGrpSpPr>
            <p:nvPr/>
          </p:nvGrpSpPr>
          <p:grpSpPr bwMode="auto">
            <a:xfrm>
              <a:off x="2976" y="3114"/>
              <a:ext cx="204" cy="966"/>
              <a:chOff x="2976" y="3114"/>
              <a:chExt cx="204" cy="966"/>
            </a:xfrm>
          </p:grpSpPr>
          <p:sp>
            <p:nvSpPr>
              <p:cNvPr id="50211" name="Rectangle 43"/>
              <p:cNvSpPr>
                <a:spLocks noChangeArrowheads="1"/>
              </p:cNvSpPr>
              <p:nvPr/>
            </p:nvSpPr>
            <p:spPr bwMode="auto">
              <a:xfrm>
                <a:off x="2988" y="3114"/>
                <a:ext cx="174" cy="50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50212" name="Rectangle 44"/>
              <p:cNvSpPr>
                <a:spLocks noChangeArrowheads="1"/>
              </p:cNvSpPr>
              <p:nvPr/>
            </p:nvSpPr>
            <p:spPr bwMode="auto">
              <a:xfrm>
                <a:off x="2976" y="3930"/>
                <a:ext cx="204" cy="15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grpSp>
          <p:nvGrpSpPr>
            <p:cNvPr id="16" name="Group 66"/>
            <p:cNvGrpSpPr>
              <a:grpSpLocks/>
            </p:cNvGrpSpPr>
            <p:nvPr/>
          </p:nvGrpSpPr>
          <p:grpSpPr bwMode="auto">
            <a:xfrm>
              <a:off x="4152" y="2904"/>
              <a:ext cx="270" cy="1236"/>
              <a:chOff x="4152" y="2904"/>
              <a:chExt cx="270" cy="1236"/>
            </a:xfrm>
          </p:grpSpPr>
          <p:sp>
            <p:nvSpPr>
              <p:cNvPr id="50209" name="Rectangle 64"/>
              <p:cNvSpPr>
                <a:spLocks noChangeArrowheads="1"/>
              </p:cNvSpPr>
              <p:nvPr/>
            </p:nvSpPr>
            <p:spPr bwMode="auto">
              <a:xfrm>
                <a:off x="4152" y="2904"/>
                <a:ext cx="270" cy="82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50210" name="Rectangle 65"/>
              <p:cNvSpPr>
                <a:spLocks noChangeArrowheads="1"/>
              </p:cNvSpPr>
              <p:nvPr/>
            </p:nvSpPr>
            <p:spPr bwMode="auto">
              <a:xfrm>
                <a:off x="4170" y="3906"/>
                <a:ext cx="228" cy="2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</p:grpSp>
      </p:grpSp>
      <p:sp>
        <p:nvSpPr>
          <p:cNvPr id="127045" name="Rectangle 69"/>
          <p:cNvSpPr>
            <a:spLocks noChangeArrowheads="1"/>
          </p:cNvSpPr>
          <p:nvPr/>
        </p:nvSpPr>
        <p:spPr bwMode="auto">
          <a:xfrm>
            <a:off x="2333625" y="866775"/>
            <a:ext cx="1581150" cy="17811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27046" name="Rectangle 70"/>
          <p:cNvSpPr>
            <a:spLocks noChangeArrowheads="1"/>
          </p:cNvSpPr>
          <p:nvPr/>
        </p:nvSpPr>
        <p:spPr bwMode="auto">
          <a:xfrm>
            <a:off x="3913188" y="874713"/>
            <a:ext cx="1581150" cy="17811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27047" name="Rectangle 71"/>
          <p:cNvSpPr>
            <a:spLocks noChangeArrowheads="1"/>
          </p:cNvSpPr>
          <p:nvPr/>
        </p:nvSpPr>
        <p:spPr bwMode="auto">
          <a:xfrm>
            <a:off x="5494338" y="865188"/>
            <a:ext cx="1581150" cy="17811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27048" name="Rectangle 72"/>
          <p:cNvSpPr>
            <a:spLocks noChangeArrowheads="1"/>
          </p:cNvSpPr>
          <p:nvPr/>
        </p:nvSpPr>
        <p:spPr bwMode="auto">
          <a:xfrm>
            <a:off x="2341563" y="2636838"/>
            <a:ext cx="1581150" cy="17811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27049" name="Rectangle 73"/>
          <p:cNvSpPr>
            <a:spLocks noChangeArrowheads="1"/>
          </p:cNvSpPr>
          <p:nvPr/>
        </p:nvSpPr>
        <p:spPr bwMode="auto">
          <a:xfrm>
            <a:off x="3913188" y="2627313"/>
            <a:ext cx="1581150" cy="17811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27050" name="Rectangle 74"/>
          <p:cNvSpPr>
            <a:spLocks noChangeArrowheads="1"/>
          </p:cNvSpPr>
          <p:nvPr/>
        </p:nvSpPr>
        <p:spPr bwMode="auto">
          <a:xfrm>
            <a:off x="5503863" y="2627313"/>
            <a:ext cx="1581150" cy="17811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62" name="TextBox 61"/>
          <p:cNvSpPr txBox="1"/>
          <p:nvPr/>
        </p:nvSpPr>
        <p:spPr>
          <a:xfrm>
            <a:off x="6745108" y="6557963"/>
            <a:ext cx="2387192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1200">
                <a:solidFill>
                  <a:schemeClr val="bg1">
                    <a:lumMod val="75000"/>
                  </a:schemeClr>
                </a:solidFill>
                <a:latin typeface="+mn-lt"/>
                <a:cs typeface="Arial" pitchFamily="34" charset="0"/>
              </a:rPr>
              <a:t>Bruckert et al (2010) </a:t>
            </a:r>
            <a:r>
              <a:rPr lang="en-GB" sz="1200" smtClean="0">
                <a:solidFill>
                  <a:schemeClr val="bg1">
                    <a:lumMod val="75000"/>
                  </a:schemeClr>
                </a:solidFill>
                <a:latin typeface="+mn-lt"/>
                <a:cs typeface="Arial" pitchFamily="34" charset="0"/>
              </a:rPr>
              <a:t>Curr Biol</a:t>
            </a:r>
            <a:endParaRPr lang="en-GB" sz="1600">
              <a:solidFill>
                <a:schemeClr val="bg1">
                  <a:lumMod val="75000"/>
                </a:schemeClr>
              </a:solidFill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270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27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270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27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270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27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269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276" fill="hold"/>
                                        <p:tgtEl>
                                          <p:spTgt spid="1269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990"/>
                  </p:tgtEl>
                </p:cond>
              </p:nextCondLst>
            </p:seq>
            <p:audio>
              <p:cMediaNode>
                <p:cTn id="7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6990"/>
                </p:tgtEl>
              </p:cMediaNode>
            </p:audio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269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308" fill="hold"/>
                                        <p:tgtEl>
                                          <p:spTgt spid="1269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991"/>
                  </p:tgtEl>
                </p:cond>
              </p:nextCondLst>
            </p:seq>
            <p:audio>
              <p:cMediaNode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6991"/>
                </p:tgtEl>
              </p:cMediaNode>
            </p:audio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269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333" fill="hold"/>
                                        <p:tgtEl>
                                          <p:spTgt spid="1269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992"/>
                  </p:tgtEl>
                </p:cond>
              </p:nextCondLst>
            </p:seq>
            <p:audio>
              <p:cMediaNode>
                <p:cTn id="8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6992"/>
                </p:tgtEl>
              </p:cMediaNode>
            </p:audio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269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331" fill="hold"/>
                                        <p:tgtEl>
                                          <p:spTgt spid="1269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993"/>
                  </p:tgtEl>
                </p:cond>
              </p:nextCondLst>
            </p:seq>
            <p:audio>
              <p:cMediaNode>
                <p:cTn id="9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6993"/>
                </p:tgtEl>
              </p:cMediaNode>
            </p:audio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269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334" fill="hold"/>
                                        <p:tgtEl>
                                          <p:spTgt spid="1269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994"/>
                  </p:tgtEl>
                </p:cond>
              </p:nextCondLst>
            </p:seq>
            <p:audio>
              <p:cMediaNode>
                <p:cTn id="10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6994"/>
                </p:tgtEl>
              </p:cMediaNode>
            </p:audio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269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5" dur="336" fill="hold"/>
                                        <p:tgtEl>
                                          <p:spTgt spid="1269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995"/>
                  </p:tgtEl>
                </p:cond>
              </p:nextCondLst>
            </p:seq>
            <p:audio>
              <p:cMediaNode>
                <p:cTn id="10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6995"/>
                </p:tgtEl>
              </p:cMediaNode>
            </p:audio>
          </p:childTnLst>
        </p:cTn>
      </p:par>
    </p:tnLst>
    <p:bldLst>
      <p:bldP spid="127004" grpId="0"/>
      <p:bldP spid="127045" grpId="0" animBg="1"/>
      <p:bldP spid="127046" grpId="0" animBg="1"/>
      <p:bldP spid="127047" grpId="0" animBg="1"/>
      <p:bldP spid="127048" grpId="0" animBg="1"/>
      <p:bldP spid="127049" grpId="0" animBg="1"/>
      <p:bldP spid="12705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676275" y="228600"/>
            <a:ext cx="7772400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CA" sz="3200" b="1" smtClean="0">
                <a:solidFill>
                  <a:srgbClr val="009999"/>
                </a:solidFill>
                <a:latin typeface="Arial" charset="0"/>
                <a:cs typeface="Arial" charset="0"/>
              </a:rPr>
              <a:t>The Human Voice</a:t>
            </a:r>
            <a:endParaRPr lang="en-US" sz="3200" b="1">
              <a:solidFill>
                <a:srgbClr val="009999"/>
              </a:solidFill>
              <a:latin typeface="Arial" charset="0"/>
              <a:cs typeface="Arial" charset="0"/>
            </a:endParaRPr>
          </a:p>
        </p:txBody>
      </p:sp>
      <p:sp>
        <p:nvSpPr>
          <p:cNvPr id="325637" name="Rectangle 5"/>
          <p:cNvSpPr>
            <a:spLocks noChangeArrowheads="1"/>
          </p:cNvSpPr>
          <p:nvPr/>
        </p:nvSpPr>
        <p:spPr bwMode="auto">
          <a:xfrm>
            <a:off x="4149725" y="1544638"/>
            <a:ext cx="4994275" cy="3737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CA" sz="2400" smtClean="0">
                <a:latin typeface="Arial" charset="0"/>
                <a:cs typeface="Arial" charset="0"/>
              </a:rPr>
              <a:t>Speech</a:t>
            </a:r>
            <a:endParaRPr lang="en-CA" sz="2400">
              <a:latin typeface="Arial" charset="0"/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CA" sz="2400" smtClean="0">
                <a:latin typeface="Arial" charset="0"/>
                <a:cs typeface="Arial" charset="0"/>
              </a:rPr>
              <a:t>Socially-relevant, person-related information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CA" sz="2400" smtClean="0">
                <a:latin typeface="Arial" charset="0"/>
                <a:cs typeface="Arial" charset="0"/>
              </a:rPr>
              <a:t>	- Biological characteristics: gender</a:t>
            </a:r>
            <a:r>
              <a:rPr lang="en-CA" sz="2400">
                <a:latin typeface="Arial" charset="0"/>
                <a:cs typeface="Arial" charset="0"/>
              </a:rPr>
              <a:t>, age, size, …, speaker </a:t>
            </a:r>
            <a:r>
              <a:rPr lang="en-CA" sz="2400" smtClean="0">
                <a:latin typeface="Arial" charset="0"/>
                <a:cs typeface="Arial" charset="0"/>
              </a:rPr>
              <a:t>recognition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CA" sz="2400">
                <a:latin typeface="Arial" charset="0"/>
                <a:cs typeface="Arial" charset="0"/>
              </a:rPr>
              <a:t>	</a:t>
            </a:r>
            <a:r>
              <a:rPr lang="en-CA" sz="2400" smtClean="0">
                <a:latin typeface="Arial" charset="0"/>
                <a:cs typeface="Arial" charset="0"/>
              </a:rPr>
              <a:t>- Physiological </a:t>
            </a:r>
            <a:r>
              <a:rPr lang="en-CA" sz="2400">
                <a:latin typeface="Arial" charset="0"/>
                <a:cs typeface="Arial" charset="0"/>
              </a:rPr>
              <a:t>state </a:t>
            </a:r>
            <a:r>
              <a:rPr lang="en-CA" sz="2400" smtClean="0">
                <a:latin typeface="Arial" charset="0"/>
                <a:cs typeface="Arial" charset="0"/>
              </a:rPr>
              <a:t>: emotional</a:t>
            </a:r>
            <a:r>
              <a:rPr lang="en-CA" sz="2400">
                <a:latin typeface="Arial" charset="0"/>
                <a:cs typeface="Arial" charset="0"/>
              </a:rPr>
              <a:t>, motivational, </a:t>
            </a:r>
            <a:r>
              <a:rPr lang="en-CA" sz="2400" smtClean="0">
                <a:latin typeface="Arial" charset="0"/>
                <a:cs typeface="Arial" charset="0"/>
              </a:rPr>
              <a:t>hormonal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CA" sz="2400">
                <a:latin typeface="Arial" charset="0"/>
                <a:cs typeface="Arial" charset="0"/>
              </a:rPr>
              <a:t>	</a:t>
            </a:r>
            <a:r>
              <a:rPr lang="en-CA" sz="2400" smtClean="0">
                <a:latin typeface="Arial" charset="0"/>
                <a:cs typeface="Arial" charset="0"/>
              </a:rPr>
              <a:t>- Social traits: attractiveness, trustworthiness, dominance, ...</a:t>
            </a:r>
            <a:endParaRPr lang="en-CA" sz="2400">
              <a:latin typeface="Arial" charset="0"/>
              <a:cs typeface="Arial" charset="0"/>
            </a:endParaRPr>
          </a:p>
        </p:txBody>
      </p:sp>
      <p:pic>
        <p:nvPicPr>
          <p:cNvPr id="5" name="Picture 4" descr="auditory fac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14" y="2295075"/>
            <a:ext cx="3321050" cy="2201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v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9043" y="1470546"/>
            <a:ext cx="2663589" cy="4161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4817670" y="5677459"/>
            <a:ext cx="30396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400" b="1" smtClean="0">
                <a:latin typeface="Arial" charset="0"/>
                <a:cs typeface="Arial" charset="0"/>
              </a:rPr>
              <a:t>An </a:t>
            </a:r>
            <a:r>
              <a:rPr lang="en-CA" sz="2400" b="1" smtClean="0">
                <a:solidFill>
                  <a:srgbClr val="009999"/>
                </a:solidFill>
                <a:latin typeface="Arial" charset="0"/>
                <a:cs typeface="Arial" charset="0"/>
              </a:rPr>
              <a:t>“Auditory Face”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37" grpId="0" build="p" bldLvl="3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7"/>
          <p:cNvSpPr txBox="1">
            <a:spLocks/>
          </p:cNvSpPr>
          <p:nvPr/>
        </p:nvSpPr>
        <p:spPr bwMode="auto">
          <a:xfrm>
            <a:off x="276600" y="171450"/>
            <a:ext cx="86899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3200" b="1" smtClean="0">
                <a:solidFill>
                  <a:srgbClr val="009999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Vocal Attractiveness - acoustical correlates</a:t>
            </a:r>
            <a:endParaRPr lang="en-US" sz="3200" b="1">
              <a:solidFill>
                <a:srgbClr val="009999"/>
              </a:solidFill>
              <a:latin typeface="Arial" pitchFamily="34" charset="0"/>
              <a:ea typeface="ＭＳ Ｐゴシック" pitchFamily="1" charset="-128"/>
              <a:cs typeface="Arial" pitchFamily="34" charset="0"/>
            </a:endParaRPr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-436736" y="1388664"/>
            <a:ext cx="5493258" cy="4629150"/>
            <a:chOff x="-32" y="1142984"/>
            <a:chExt cx="5086328" cy="4286280"/>
          </a:xfrm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428596" y="2071678"/>
              <a:ext cx="3929090" cy="3357586"/>
              <a:chOff x="2106613" y="1062038"/>
              <a:chExt cx="4975225" cy="4427537"/>
            </a:xfrm>
          </p:grpSpPr>
          <p:pic>
            <p:nvPicPr>
              <p:cNvPr id="8207" name="Picture 6" descr="Fig2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106613" y="1062038"/>
                <a:ext cx="4975225" cy="44275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208" name="Picture 18">
                <a:hlinkClick r:id="" action="ppaction://media"/>
              </p:cNvPr>
              <p:cNvPicPr>
                <a:picLocks noRot="1" noChangeAspect="1" noChangeArrowheads="1"/>
              </p:cNvPicPr>
              <p:nvPr>
                <a:wavAudioFile r:embed="rId3" name="S07-Exp2-Original.wav"/>
              </p:nvPr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5019675" y="3286125"/>
                <a:ext cx="30480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209" name="Picture 19">
                <a:hlinkClick r:id="" action="ppaction://media"/>
              </p:cNvPr>
              <p:cNvPicPr>
                <a:picLocks noRot="1" noChangeAspect="1" noChangeArrowheads="1"/>
              </p:cNvPicPr>
              <p:nvPr>
                <a:wavAudioFile r:embed="rId4" name="S08-Exp2-Smoother.wav"/>
              </p:nvPr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6543675" y="3295650"/>
                <a:ext cx="30480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210" name="Picture 20">
                <a:hlinkClick r:id="" action="ppaction://media"/>
              </p:cNvPr>
              <p:cNvPicPr>
                <a:picLocks noRot="1" noChangeAspect="1" noChangeArrowheads="1"/>
              </p:cNvPicPr>
              <p:nvPr>
                <a:wavAudioFile r:embed="rId5" name="S09-Exp2-Rougher.wav"/>
              </p:nvPr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409950" y="3295650"/>
                <a:ext cx="30480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206" name="Title 17"/>
            <p:cNvSpPr txBox="1">
              <a:spLocks/>
            </p:cNvSpPr>
            <p:nvPr/>
          </p:nvSpPr>
          <p:spPr bwMode="auto">
            <a:xfrm>
              <a:off x="-32" y="1142984"/>
              <a:ext cx="5086328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GB" sz="2800" b="1">
                  <a:solidFill>
                    <a:srgbClr val="009999"/>
                  </a:solidFill>
                  <a:latin typeface="Arial" pitchFamily="34" charset="0"/>
                  <a:ea typeface="ＭＳ Ｐゴシック" pitchFamily="1" charset="-128"/>
                  <a:cs typeface="Arial" pitchFamily="34" charset="0"/>
                </a:rPr>
                <a:t>‘Smoothness’</a:t>
              </a:r>
            </a:p>
            <a:p>
              <a:pPr algn="ctr"/>
              <a:r>
                <a:rPr lang="en-US" sz="2000" b="1">
                  <a:solidFill>
                    <a:srgbClr val="009999"/>
                  </a:solidFill>
                  <a:latin typeface="Arial" pitchFamily="34" charset="0"/>
                  <a:ea typeface="ＭＳ Ｐゴシック" pitchFamily="1" charset="-128"/>
                  <a:cs typeface="Arial" pitchFamily="34" charset="0"/>
                </a:rPr>
                <a:t>Spectro-Temporal Regularity</a:t>
              </a: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745108" y="6557963"/>
            <a:ext cx="2387192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1200">
                <a:solidFill>
                  <a:schemeClr val="bg1">
                    <a:lumMod val="75000"/>
                  </a:schemeClr>
                </a:solidFill>
                <a:latin typeface="+mn-lt"/>
                <a:cs typeface="Arial" pitchFamily="34" charset="0"/>
              </a:rPr>
              <a:t>Bruckert et al (2010) </a:t>
            </a:r>
            <a:r>
              <a:rPr lang="en-GB" sz="1200" smtClean="0">
                <a:solidFill>
                  <a:schemeClr val="bg1">
                    <a:lumMod val="75000"/>
                  </a:schemeClr>
                </a:solidFill>
                <a:latin typeface="+mn-lt"/>
                <a:cs typeface="Arial" pitchFamily="34" charset="0"/>
              </a:rPr>
              <a:t>Curr Biol</a:t>
            </a:r>
            <a:endParaRPr lang="en-GB" sz="1600">
              <a:solidFill>
                <a:schemeClr val="bg1">
                  <a:lumMod val="75000"/>
                </a:schemeClr>
              </a:solidFill>
              <a:latin typeface="+mn-lt"/>
              <a:cs typeface="Arial" pitchFamily="34" charset="0"/>
            </a:endParaRPr>
          </a:p>
        </p:txBody>
      </p:sp>
      <p:grpSp>
        <p:nvGrpSpPr>
          <p:cNvPr id="4" name="Group 37"/>
          <p:cNvGrpSpPr>
            <a:grpSpLocks/>
          </p:cNvGrpSpPr>
          <p:nvPr/>
        </p:nvGrpSpPr>
        <p:grpSpPr bwMode="auto">
          <a:xfrm>
            <a:off x="4016706" y="1361369"/>
            <a:ext cx="5493258" cy="4720019"/>
            <a:chOff x="4057704" y="1142984"/>
            <a:chExt cx="5086328" cy="4370738"/>
          </a:xfrm>
        </p:grpSpPr>
        <p:sp>
          <p:nvSpPr>
            <p:cNvPr id="8199" name="Title 17"/>
            <p:cNvSpPr txBox="1">
              <a:spLocks/>
            </p:cNvSpPr>
            <p:nvPr/>
          </p:nvSpPr>
          <p:spPr bwMode="auto">
            <a:xfrm>
              <a:off x="4057704" y="1142984"/>
              <a:ext cx="5086328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GB" sz="2800" b="1">
                  <a:solidFill>
                    <a:srgbClr val="009999"/>
                  </a:solidFill>
                  <a:latin typeface="Arial" pitchFamily="34" charset="0"/>
                  <a:ea typeface="ＭＳ Ｐゴシック" pitchFamily="1" charset="-128"/>
                  <a:cs typeface="Arial" pitchFamily="34" charset="0"/>
                </a:rPr>
                <a:t>‘Distance to Mean’</a:t>
              </a:r>
            </a:p>
            <a:p>
              <a:pPr algn="ctr"/>
              <a:r>
                <a:rPr lang="en-US" sz="2000" b="1">
                  <a:solidFill>
                    <a:srgbClr val="009999"/>
                  </a:solidFill>
                  <a:latin typeface="Arial" pitchFamily="34" charset="0"/>
                  <a:ea typeface="ＭＳ Ｐゴシック" pitchFamily="1" charset="-128"/>
                  <a:cs typeface="Arial" pitchFamily="34" charset="0"/>
                </a:rPr>
                <a:t>Similarity to the Average Voice</a:t>
              </a:r>
            </a:p>
          </p:txBody>
        </p:sp>
        <p:pic>
          <p:nvPicPr>
            <p:cNvPr id="8200" name="Picture 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730894" y="2156971"/>
              <a:ext cx="4024312" cy="1463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" name="Group 36"/>
            <p:cNvGrpSpPr>
              <a:grpSpLocks/>
            </p:cNvGrpSpPr>
            <p:nvPr/>
          </p:nvGrpSpPr>
          <p:grpSpPr bwMode="auto">
            <a:xfrm>
              <a:off x="4857752" y="3643314"/>
              <a:ext cx="3786214" cy="1870408"/>
              <a:chOff x="4857752" y="3643314"/>
              <a:chExt cx="3786214" cy="1870408"/>
            </a:xfrm>
          </p:grpSpPr>
          <p:pic>
            <p:nvPicPr>
              <p:cNvPr id="8202" name="Picture 24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4857752" y="3643314"/>
                <a:ext cx="3786214" cy="18704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203" name="Picture 17">
                <a:hlinkClick r:id="" action="ppaction://media"/>
              </p:cNvPr>
              <p:cNvPicPr>
                <a:picLocks noRot="1" noChangeAspect="1" noChangeArrowheads="1"/>
              </p:cNvPicPr>
              <p:nvPr>
                <a:wavAudioFile r:embed="rId1" name="S12-Exp3-Dilated.wav"/>
              </p:nvPr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5624522" y="3767142"/>
                <a:ext cx="30480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204" name="Picture 18">
                <a:hlinkClick r:id="" action="ppaction://media"/>
              </p:cNvPr>
              <p:cNvPicPr>
                <a:picLocks noRot="1" noChangeAspect="1" noChangeArrowheads="1"/>
              </p:cNvPicPr>
              <p:nvPr>
                <a:wavAudioFile r:embed="rId2" name="S11-Exp3-Contracted.wav"/>
              </p:nvPr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6429388" y="3767142"/>
                <a:ext cx="30480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8050" y="1491453"/>
            <a:ext cx="5037138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D:\Paper drafts &amp; talks\labmeetings-dept talks\TA-T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4520" y="797979"/>
            <a:ext cx="50006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2922543"/>
            <a:ext cx="4192588" cy="377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264150" y="2922543"/>
            <a:ext cx="3571875" cy="3786187"/>
            <a:chOff x="4938156" y="2857496"/>
            <a:chExt cx="3991562" cy="4000528"/>
          </a:xfrm>
        </p:grpSpPr>
        <p:pic>
          <p:nvPicPr>
            <p:cNvPr id="9223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938156" y="2857496"/>
              <a:ext cx="3991562" cy="2667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4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110433" y="5378829"/>
              <a:ext cx="1331050" cy="1364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5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469496" y="5455189"/>
              <a:ext cx="1391753" cy="1402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6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344984" y="5455039"/>
              <a:ext cx="1229849" cy="242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TextBox 18"/>
          <p:cNvSpPr txBox="1"/>
          <p:nvPr/>
        </p:nvSpPr>
        <p:spPr>
          <a:xfrm>
            <a:off x="5243346" y="6557963"/>
            <a:ext cx="390523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1400">
                <a:solidFill>
                  <a:schemeClr val="bg1">
                    <a:lumMod val="75000"/>
                  </a:schemeClr>
                </a:solidFill>
                <a:latin typeface="+mn-lt"/>
              </a:rPr>
              <a:t>Bestelmeyer et al </a:t>
            </a:r>
            <a:r>
              <a:rPr lang="en-GB" sz="140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(in press) </a:t>
            </a:r>
            <a:r>
              <a:rPr lang="en-GB" sz="1400" i="1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Cerebral Cortex</a:t>
            </a:r>
            <a:endParaRPr lang="en-GB" i="1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1" name="Title 17"/>
          <p:cNvSpPr txBox="1">
            <a:spLocks/>
          </p:cNvSpPr>
          <p:nvPr/>
        </p:nvSpPr>
        <p:spPr bwMode="auto">
          <a:xfrm>
            <a:off x="454025" y="1714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3200" b="1" smtClean="0">
                <a:solidFill>
                  <a:srgbClr val="009999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Vocal Attractiveness - neural correlates</a:t>
            </a:r>
            <a:endParaRPr lang="en-US" sz="3200" b="1">
              <a:solidFill>
                <a:srgbClr val="009999"/>
              </a:solidFill>
              <a:latin typeface="Arial" pitchFamily="34" charset="0"/>
              <a:ea typeface="ＭＳ Ｐゴシック" pitchFamily="1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22736"/>
            <a:ext cx="7772400" cy="864368"/>
          </a:xfrm>
        </p:spPr>
        <p:txBody>
          <a:bodyPr/>
          <a:lstStyle/>
          <a:p>
            <a:r>
              <a:rPr lang="en-GB" sz="3200" smtClean="0">
                <a:solidFill>
                  <a:srgbClr val="009999"/>
                </a:solidFill>
                <a:effectLst/>
                <a:latin typeface="Arial" pitchFamily="34" charset="0"/>
                <a:cs typeface="Arial" pitchFamily="34" charset="0"/>
              </a:rPr>
              <a:t>Prototype-based coding of face</a:t>
            </a:r>
            <a:endParaRPr lang="en-GB">
              <a:solidFill>
                <a:srgbClr val="009999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70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3866" y="1121048"/>
            <a:ext cx="3803531" cy="270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12"/>
          <p:cNvGrpSpPr/>
          <p:nvPr/>
        </p:nvGrpSpPr>
        <p:grpSpPr>
          <a:xfrm>
            <a:off x="185453" y="846796"/>
            <a:ext cx="5834551" cy="3368299"/>
            <a:chOff x="199101" y="1119756"/>
            <a:chExt cx="5834551" cy="3368299"/>
          </a:xfrm>
        </p:grpSpPr>
        <p:pic>
          <p:nvPicPr>
            <p:cNvPr id="8704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9101" y="1119756"/>
              <a:ext cx="4924425" cy="3171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3391582" y="4211056"/>
              <a:ext cx="264207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200" smtClean="0">
                  <a:solidFill>
                    <a:schemeClr val="folHlink"/>
                  </a:solidFill>
                  <a:latin typeface="Comic Sans MS" pitchFamily="66" charset="0"/>
                </a:rPr>
                <a:t>Leopold et al (2001) </a:t>
              </a:r>
              <a:r>
                <a:rPr lang="en-GB" sz="1200" i="1" smtClean="0">
                  <a:solidFill>
                    <a:schemeClr val="folHlink"/>
                  </a:solidFill>
                  <a:latin typeface="Comic Sans MS" pitchFamily="66" charset="0"/>
                </a:rPr>
                <a:t>Nat Neurosci</a:t>
              </a:r>
              <a:endParaRPr lang="en-GB" sz="1200" i="1">
                <a:solidFill>
                  <a:schemeClr val="folHlink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33953" y="4257386"/>
            <a:ext cx="4519447" cy="2525805"/>
            <a:chOff x="233953" y="4257386"/>
            <a:chExt cx="4519447" cy="2525805"/>
          </a:xfrm>
        </p:grpSpPr>
        <p:pic>
          <p:nvPicPr>
            <p:cNvPr id="8704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3953" y="4257386"/>
              <a:ext cx="4519447" cy="2341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7" name="Text Box 12"/>
            <p:cNvSpPr txBox="1">
              <a:spLocks noChangeArrowheads="1"/>
            </p:cNvSpPr>
            <p:nvPr/>
          </p:nvSpPr>
          <p:spPr bwMode="auto">
            <a:xfrm>
              <a:off x="1223822" y="6506192"/>
              <a:ext cx="22413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200" smtClean="0">
                  <a:solidFill>
                    <a:schemeClr val="folHlink"/>
                  </a:solidFill>
                  <a:latin typeface="Comic Sans MS" pitchFamily="66" charset="0"/>
                </a:rPr>
                <a:t>Leopold et al (2006) </a:t>
              </a:r>
              <a:r>
                <a:rPr lang="en-GB" sz="1200" i="1" smtClean="0">
                  <a:solidFill>
                    <a:schemeClr val="folHlink"/>
                  </a:solidFill>
                  <a:latin typeface="Comic Sans MS" pitchFamily="66" charset="0"/>
                </a:rPr>
                <a:t>Nature</a:t>
              </a:r>
              <a:endParaRPr lang="en-GB" sz="1200" i="1">
                <a:solidFill>
                  <a:schemeClr val="folHlink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932600" y="3780426"/>
            <a:ext cx="2825732" cy="3057357"/>
            <a:chOff x="5932600" y="3780426"/>
            <a:chExt cx="2825732" cy="3057357"/>
          </a:xfrm>
        </p:grpSpPr>
        <p:pic>
          <p:nvPicPr>
            <p:cNvPr id="87045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932600" y="3780426"/>
              <a:ext cx="2547071" cy="2941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Text Box 12"/>
            <p:cNvSpPr txBox="1">
              <a:spLocks noChangeArrowheads="1"/>
            </p:cNvSpPr>
            <p:nvPr/>
          </p:nvSpPr>
          <p:spPr bwMode="auto">
            <a:xfrm>
              <a:off x="6137102" y="6560784"/>
              <a:ext cx="262123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200" smtClean="0">
                  <a:solidFill>
                    <a:schemeClr val="folHlink"/>
                  </a:solidFill>
                  <a:latin typeface="Comic Sans MS" pitchFamily="66" charset="0"/>
                </a:rPr>
                <a:t>Loffler et al (2005) </a:t>
              </a:r>
              <a:r>
                <a:rPr lang="en-GB" sz="1200" i="1" smtClean="0">
                  <a:solidFill>
                    <a:schemeClr val="folHlink"/>
                  </a:solidFill>
                  <a:latin typeface="Comic Sans MS" pitchFamily="66" charset="0"/>
                </a:rPr>
                <a:t>Nat Neurosci</a:t>
              </a:r>
              <a:endParaRPr lang="en-GB" sz="1200" i="1">
                <a:solidFill>
                  <a:schemeClr val="folHlink"/>
                </a:solidFill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Figure1_v6.t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31640" y="1484784"/>
            <a:ext cx="6127362" cy="4792514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22736"/>
            <a:ext cx="7772400" cy="1143000"/>
          </a:xfrm>
        </p:spPr>
        <p:txBody>
          <a:bodyPr/>
          <a:lstStyle/>
          <a:p>
            <a:r>
              <a:rPr lang="en-GB" sz="3200" smtClean="0">
                <a:solidFill>
                  <a:srgbClr val="009999"/>
                </a:solidFill>
                <a:effectLst/>
                <a:latin typeface="Arial" pitchFamily="34" charset="0"/>
                <a:cs typeface="Arial" pitchFamily="34" charset="0"/>
              </a:rPr>
              <a:t>Prototype-based coding of voice?</a:t>
            </a:r>
            <a:endParaRPr lang="en-GB">
              <a:solidFill>
                <a:srgbClr val="009999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MatchedTrial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3491880" y="1988840"/>
            <a:ext cx="224408" cy="224408"/>
          </a:xfrm>
          <a:prstGeom prst="rect">
            <a:avLst/>
          </a:prstGeom>
        </p:spPr>
      </p:pic>
      <p:pic>
        <p:nvPicPr>
          <p:cNvPr id="16" name="NeutralTrial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3503506" y="2924944"/>
            <a:ext cx="224408" cy="224408"/>
          </a:xfrm>
          <a:prstGeom prst="rect">
            <a:avLst/>
          </a:prstGeom>
        </p:spPr>
      </p:pic>
      <p:pic>
        <p:nvPicPr>
          <p:cNvPr id="20" name="Exp1_antivoiceC.wav">
            <a:hlinkClick r:id="" action="ppaction://media"/>
          </p:cNvPr>
          <p:cNvPicPr>
            <a:picLocks noRot="1" noChangeAspect="1"/>
          </p:cNvPicPr>
          <p:nvPr>
            <a:wavAudioFile r:embed="rId3" name="Exp1_antivoiceC.wav"/>
          </p:nvPr>
        </p:nvPicPr>
        <p:blipFill>
          <a:blip r:embed="rId10" cstate="print"/>
          <a:stretch>
            <a:fillRect/>
          </a:stretch>
        </p:blipFill>
        <p:spPr>
          <a:xfrm>
            <a:off x="1835696" y="2492896"/>
            <a:ext cx="224408" cy="224408"/>
          </a:xfrm>
          <a:prstGeom prst="rect">
            <a:avLst/>
          </a:prstGeom>
        </p:spPr>
      </p:pic>
      <p:pic>
        <p:nvPicPr>
          <p:cNvPr id="21" name="Exp1_voiceC.wav">
            <a:hlinkClick r:id="" action="ppaction://media"/>
          </p:cNvPr>
          <p:cNvPicPr>
            <a:picLocks noRot="1" noChangeAspect="1"/>
          </p:cNvPicPr>
          <p:nvPr>
            <a:wavAudioFile r:embed="rId4" name="Exp1_voiceC.wav"/>
          </p:nvPr>
        </p:nvPicPr>
        <p:blipFill>
          <a:blip r:embed="rId11" cstate="print"/>
          <a:stretch>
            <a:fillRect/>
          </a:stretch>
        </p:blipFill>
        <p:spPr>
          <a:xfrm>
            <a:off x="3203848" y="2276872"/>
            <a:ext cx="224408" cy="224408"/>
          </a:xfrm>
          <a:prstGeom prst="rect">
            <a:avLst/>
          </a:prstGeom>
        </p:spPr>
      </p:pic>
      <p:pic>
        <p:nvPicPr>
          <p:cNvPr id="23" name="Exp1_avg.wav">
            <a:hlinkClick r:id="" action="ppaction://media"/>
          </p:cNvPr>
          <p:cNvPicPr>
            <a:picLocks noRot="1" noChangeAspect="1"/>
          </p:cNvPicPr>
          <p:nvPr>
            <a:wavAudioFile r:embed="rId5" name="Exp1_avg.wav"/>
          </p:nvPr>
        </p:nvPicPr>
        <p:blipFill>
          <a:blip r:embed="rId12" cstate="print"/>
          <a:stretch>
            <a:fillRect/>
          </a:stretch>
        </p:blipFill>
        <p:spPr>
          <a:xfrm>
            <a:off x="2259118" y="2475644"/>
            <a:ext cx="224408" cy="224408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793844" y="1323833"/>
            <a:ext cx="7162799" cy="5076968"/>
            <a:chOff x="752901" y="1351128"/>
            <a:chExt cx="7162799" cy="5076968"/>
          </a:xfrm>
        </p:grpSpPr>
        <p:sp>
          <p:nvSpPr>
            <p:cNvPr id="9" name="Rectangle 8"/>
            <p:cNvSpPr/>
            <p:nvPr/>
          </p:nvSpPr>
          <p:spPr>
            <a:xfrm>
              <a:off x="6114197" y="1351128"/>
              <a:ext cx="1501254" cy="245659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752901" y="3646228"/>
              <a:ext cx="7162799" cy="2781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3452884" y="1419367"/>
            <a:ext cx="2797791" cy="2292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6137102" y="6560784"/>
            <a:ext cx="278954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00" smtClean="0">
                <a:solidFill>
                  <a:schemeClr val="folHlink"/>
                </a:solidFill>
                <a:latin typeface="Comic Sans MS" pitchFamily="66" charset="0"/>
              </a:rPr>
              <a:t>Latinus &amp; Belin (2011) </a:t>
            </a:r>
            <a:r>
              <a:rPr lang="en-GB" sz="1200" i="1" smtClean="0">
                <a:solidFill>
                  <a:schemeClr val="folHlink"/>
                </a:solidFill>
                <a:latin typeface="Comic Sans MS" pitchFamily="66" charset="0"/>
              </a:rPr>
              <a:t>Fr ont Psychol</a:t>
            </a:r>
            <a:endParaRPr lang="en-GB" sz="1200" i="1">
              <a:solidFill>
                <a:schemeClr val="folHlink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6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62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67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67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67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22736"/>
            <a:ext cx="7772400" cy="1143000"/>
          </a:xfrm>
        </p:spPr>
        <p:txBody>
          <a:bodyPr/>
          <a:lstStyle/>
          <a:p>
            <a:r>
              <a:rPr lang="en-GB" sz="3200" smtClean="0">
                <a:solidFill>
                  <a:srgbClr val="009999"/>
                </a:solidFill>
                <a:effectLst/>
                <a:latin typeface="Arial" pitchFamily="34" charset="0"/>
                <a:cs typeface="Arial" pitchFamily="34" charset="0"/>
              </a:rPr>
              <a:t>Prototype-based coding of voice?</a:t>
            </a:r>
            <a:endParaRPr lang="en-GB">
              <a:solidFill>
                <a:srgbClr val="009999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80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7772" y="1262395"/>
            <a:ext cx="2267061" cy="220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80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035" y="3773889"/>
            <a:ext cx="3302759" cy="2320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8" name="Group 17"/>
          <p:cNvGrpSpPr/>
          <p:nvPr/>
        </p:nvGrpSpPr>
        <p:grpSpPr>
          <a:xfrm>
            <a:off x="-68240" y="1170167"/>
            <a:ext cx="3379623" cy="5578658"/>
            <a:chOff x="0" y="1024792"/>
            <a:chExt cx="3766191" cy="6273431"/>
          </a:xfrm>
        </p:grpSpPr>
        <p:pic>
          <p:nvPicPr>
            <p:cNvPr id="8806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024792"/>
              <a:ext cx="2877474" cy="2717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7" name="Text Box 12"/>
            <p:cNvSpPr txBox="1">
              <a:spLocks noChangeArrowheads="1"/>
            </p:cNvSpPr>
            <p:nvPr/>
          </p:nvSpPr>
          <p:spPr bwMode="auto">
            <a:xfrm>
              <a:off x="1032750" y="7021224"/>
              <a:ext cx="2733441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200" smtClean="0">
                  <a:solidFill>
                    <a:schemeClr val="folHlink"/>
                  </a:solidFill>
                  <a:latin typeface="Comic Sans MS" pitchFamily="66" charset="0"/>
                </a:rPr>
                <a:t>Rhodes &amp; Jeffery (2011) </a:t>
              </a:r>
              <a:r>
                <a:rPr lang="en-GB" sz="1200" i="1" smtClean="0">
                  <a:solidFill>
                    <a:schemeClr val="folHlink"/>
                  </a:solidFill>
                  <a:latin typeface="Comic Sans MS" pitchFamily="66" charset="0"/>
                </a:rPr>
                <a:t>Vision Res</a:t>
              </a:r>
              <a:endParaRPr lang="en-GB" sz="1200" i="1">
                <a:solidFill>
                  <a:schemeClr val="folHlink"/>
                </a:solidFill>
                <a:latin typeface="Comic Sans MS" pitchFamily="66" charset="0"/>
              </a:endParaRPr>
            </a:p>
          </p:txBody>
        </p:sp>
      </p:grpSp>
      <p:pic>
        <p:nvPicPr>
          <p:cNvPr id="8807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2250" y="3164406"/>
            <a:ext cx="3911719" cy="1514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807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9542" y="4872250"/>
            <a:ext cx="3681199" cy="165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5" name="Group 24"/>
          <p:cNvGrpSpPr/>
          <p:nvPr/>
        </p:nvGrpSpPr>
        <p:grpSpPr>
          <a:xfrm>
            <a:off x="5500050" y="959632"/>
            <a:ext cx="3426598" cy="5878151"/>
            <a:chOff x="5500050" y="959632"/>
            <a:chExt cx="3426598" cy="5878151"/>
          </a:xfrm>
        </p:grpSpPr>
        <p:pic>
          <p:nvPicPr>
            <p:cNvPr id="88069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500050" y="959632"/>
              <a:ext cx="2628971" cy="2120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4" name="Text Box 12"/>
            <p:cNvSpPr txBox="1">
              <a:spLocks noChangeArrowheads="1"/>
            </p:cNvSpPr>
            <p:nvPr/>
          </p:nvSpPr>
          <p:spPr bwMode="auto">
            <a:xfrm>
              <a:off x="6137102" y="6560784"/>
              <a:ext cx="278954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200" smtClean="0">
                  <a:solidFill>
                    <a:schemeClr val="folHlink"/>
                  </a:solidFill>
                  <a:latin typeface="Comic Sans MS" pitchFamily="66" charset="0"/>
                </a:rPr>
                <a:t>Latinus &amp; Belin (2011) </a:t>
              </a:r>
              <a:r>
                <a:rPr lang="en-GB" sz="1200" i="1" smtClean="0">
                  <a:solidFill>
                    <a:schemeClr val="folHlink"/>
                  </a:solidFill>
                  <a:latin typeface="Comic Sans MS" pitchFamily="66" charset="0"/>
                </a:rPr>
                <a:t>Fr ont Psychol</a:t>
              </a:r>
              <a:endParaRPr lang="en-GB" sz="1200" i="1">
                <a:solidFill>
                  <a:schemeClr val="folHlink"/>
                </a:solidFill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22736"/>
            <a:ext cx="7772400" cy="1143000"/>
          </a:xfrm>
        </p:spPr>
        <p:txBody>
          <a:bodyPr/>
          <a:lstStyle/>
          <a:p>
            <a:r>
              <a:rPr lang="en-GB" sz="3200" smtClean="0">
                <a:solidFill>
                  <a:srgbClr val="009999"/>
                </a:solidFill>
                <a:effectLst/>
                <a:latin typeface="Arial" pitchFamily="34" charset="0"/>
                <a:cs typeface="Arial" pitchFamily="34" charset="0"/>
              </a:rPr>
              <a:t>Prototype-based coding of voice?</a:t>
            </a:r>
            <a:endParaRPr lang="en-GB">
              <a:solidFill>
                <a:srgbClr val="009999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6232638" y="6560784"/>
            <a:ext cx="27783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00" dirty="0" err="1" smtClean="0">
                <a:solidFill>
                  <a:schemeClr val="folHlink"/>
                </a:solidFill>
                <a:latin typeface="Comic Sans MS" pitchFamily="66" charset="0"/>
              </a:rPr>
              <a:t>Latinus</a:t>
            </a:r>
            <a:r>
              <a:rPr lang="en-GB" sz="1200" dirty="0" smtClean="0">
                <a:solidFill>
                  <a:schemeClr val="folHlink"/>
                </a:solidFill>
                <a:latin typeface="Comic Sans MS" pitchFamily="66" charset="0"/>
              </a:rPr>
              <a:t>, </a:t>
            </a:r>
            <a:r>
              <a:rPr lang="en-GB" sz="1200" dirty="0" err="1" smtClean="0">
                <a:solidFill>
                  <a:schemeClr val="folHlink"/>
                </a:solidFill>
                <a:latin typeface="Comic Sans MS" pitchFamily="66" charset="0"/>
              </a:rPr>
              <a:t>Bestelmeyer</a:t>
            </a:r>
            <a:r>
              <a:rPr lang="en-GB" sz="1200" dirty="0" smtClean="0">
                <a:solidFill>
                  <a:schemeClr val="folHlink"/>
                </a:solidFill>
                <a:latin typeface="Comic Sans MS" pitchFamily="66" charset="0"/>
              </a:rPr>
              <a:t>, </a:t>
            </a:r>
            <a:r>
              <a:rPr lang="en-GB" sz="1200" dirty="0" err="1" smtClean="0">
                <a:solidFill>
                  <a:schemeClr val="folHlink"/>
                </a:solidFill>
                <a:latin typeface="Comic Sans MS" pitchFamily="66" charset="0"/>
              </a:rPr>
              <a:t>Belin</a:t>
            </a:r>
            <a:r>
              <a:rPr lang="en-GB" sz="1200" dirty="0" smtClean="0">
                <a:solidFill>
                  <a:schemeClr val="folHlink"/>
                </a:solidFill>
                <a:latin typeface="Comic Sans MS" pitchFamily="66" charset="0"/>
              </a:rPr>
              <a:t> (in prep)</a:t>
            </a:r>
            <a:endParaRPr lang="en-GB" sz="1200" i="1" dirty="0">
              <a:solidFill>
                <a:schemeClr val="folHlink"/>
              </a:solidFill>
              <a:latin typeface="Comic Sans MS" pitchFamily="66" charset="0"/>
            </a:endParaRPr>
          </a:p>
        </p:txBody>
      </p:sp>
      <p:pic>
        <p:nvPicPr>
          <p:cNvPr id="87042" name="Picture 2" descr="C:\PASCAL\ARTICLES\fMRI Distance\report\NewFigure1_v3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750" y="990599"/>
            <a:ext cx="5410754" cy="5260075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/>
        </p:nvSpPr>
        <p:spPr>
          <a:xfrm>
            <a:off x="6018663" y="2497540"/>
            <a:ext cx="1569492" cy="1665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3796352" y="4189863"/>
            <a:ext cx="2044889" cy="2169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1" name="Group 20"/>
          <p:cNvGrpSpPr/>
          <p:nvPr/>
        </p:nvGrpSpPr>
        <p:grpSpPr>
          <a:xfrm>
            <a:off x="1626359" y="4164841"/>
            <a:ext cx="6359857" cy="2129052"/>
            <a:chOff x="1708245" y="4151193"/>
            <a:chExt cx="6359857" cy="2129052"/>
          </a:xfrm>
        </p:grpSpPr>
        <p:sp>
          <p:nvSpPr>
            <p:cNvPr id="19" name="Rectangle 18"/>
            <p:cNvSpPr/>
            <p:nvPr/>
          </p:nvSpPr>
          <p:spPr>
            <a:xfrm>
              <a:off x="1708245" y="4151193"/>
              <a:ext cx="2126776" cy="20858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941326" y="4194411"/>
              <a:ext cx="2126776" cy="20858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4397" y="2015622"/>
            <a:ext cx="4565670" cy="4842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Title 17"/>
          <p:cNvSpPr txBox="1">
            <a:spLocks/>
          </p:cNvSpPr>
          <p:nvPr/>
        </p:nvSpPr>
        <p:spPr bwMode="auto">
          <a:xfrm>
            <a:off x="454025" y="1714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3200" b="1" smtClean="0">
                <a:solidFill>
                  <a:srgbClr val="009999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Social </a:t>
            </a:r>
            <a:r>
              <a:rPr lang="en-GB" sz="3200" b="1">
                <a:solidFill>
                  <a:srgbClr val="009999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traits </a:t>
            </a:r>
            <a:r>
              <a:rPr lang="en-GB" sz="3200" b="1" smtClean="0">
                <a:solidFill>
                  <a:srgbClr val="009999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in faces</a:t>
            </a:r>
            <a:endParaRPr lang="en-US" sz="3200" b="1">
              <a:solidFill>
                <a:srgbClr val="009999"/>
              </a:solidFill>
              <a:latin typeface="Arial" pitchFamily="34" charset="0"/>
              <a:ea typeface="ＭＳ Ｐゴシック" pitchFamily="1" charset="-128"/>
              <a:cs typeface="Arial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214438" y="857250"/>
            <a:ext cx="645795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rgbClr val="009999"/>
              </a:buClr>
              <a:buFont typeface="Arial" charset="0"/>
              <a:buChar char="•"/>
              <a:defRPr/>
            </a:pPr>
            <a:r>
              <a:rPr lang="en-GB" sz="2000">
                <a:latin typeface="Arial" pitchFamily="34" charset="0"/>
                <a:cs typeface="Arial" pitchFamily="34" charset="0"/>
              </a:rPr>
              <a:t>Social attributes </a:t>
            </a:r>
            <a:r>
              <a:rPr lang="en-GB" sz="2000" smtClean="0">
                <a:latin typeface="Arial" pitchFamily="34" charset="0"/>
                <a:cs typeface="Arial" pitchFamily="34" charset="0"/>
              </a:rPr>
              <a:t>are rapidly </a:t>
            </a:r>
            <a:r>
              <a:rPr lang="en-GB" sz="2000">
                <a:latin typeface="Arial" pitchFamily="34" charset="0"/>
                <a:cs typeface="Arial" pitchFamily="34" charset="0"/>
              </a:rPr>
              <a:t>attributed to faces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rgbClr val="009999"/>
              </a:buClr>
              <a:buFont typeface="Arial" charset="0"/>
              <a:buChar char="•"/>
              <a:defRPr/>
            </a:pPr>
            <a:r>
              <a:rPr lang="en-GB" sz="2000">
                <a:latin typeface="Arial" pitchFamily="34" charset="0"/>
                <a:cs typeface="Arial" pitchFamily="34" charset="0"/>
              </a:rPr>
              <a:t>2 main dimensions: </a:t>
            </a:r>
            <a:r>
              <a:rPr lang="en-GB" sz="2000" smtClean="0">
                <a:latin typeface="Arial" pitchFamily="34" charset="0"/>
                <a:cs typeface="Arial" pitchFamily="34" charset="0"/>
              </a:rPr>
              <a:t>Trustworthiness </a:t>
            </a:r>
            <a:r>
              <a:rPr lang="en-GB" sz="2000">
                <a:latin typeface="Arial" pitchFamily="34" charset="0"/>
                <a:cs typeface="Arial" pitchFamily="34" charset="0"/>
              </a:rPr>
              <a:t>&amp; Dominance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rgbClr val="009999"/>
              </a:buClr>
              <a:buFont typeface="Arial" charset="0"/>
              <a:buChar char="•"/>
              <a:defRPr/>
            </a:pPr>
            <a:r>
              <a:rPr lang="en-GB" sz="2000">
                <a:latin typeface="Arial" pitchFamily="34" charset="0"/>
                <a:cs typeface="Arial" pitchFamily="34" charset="0"/>
              </a:rPr>
              <a:t>Adaptive mechanisms for </a:t>
            </a:r>
            <a:r>
              <a:rPr lang="en-GB" sz="2000" smtClean="0">
                <a:latin typeface="Arial" pitchFamily="34" charset="0"/>
                <a:cs typeface="Arial" pitchFamily="34" charset="0"/>
              </a:rPr>
              <a:t>rapid judging of person’s intentions and ability to harm</a:t>
            </a:r>
            <a:endParaRPr lang="en-GB" sz="200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rgbClr val="009999"/>
              </a:buClr>
              <a:buFont typeface="Arial" charset="0"/>
              <a:buChar char="•"/>
              <a:defRPr/>
            </a:pPr>
            <a:endParaRPr lang="en-GB" sz="200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rgbClr val="009999"/>
              </a:buClr>
              <a:buFont typeface="Arial" charset="0"/>
              <a:buChar char="•"/>
              <a:defRPr/>
            </a:pPr>
            <a:endParaRPr lang="en-GB" sz="200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rgbClr val="009999"/>
              </a:buClr>
              <a:buFont typeface="Arial" charset="0"/>
              <a:buChar char="•"/>
              <a:defRPr/>
            </a:pPr>
            <a:endParaRPr lang="en-GB" sz="200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rgbClr val="009999"/>
              </a:buClr>
              <a:buFont typeface="Arial" charset="0"/>
              <a:buChar char="•"/>
              <a:defRPr/>
            </a:pPr>
            <a:endParaRPr lang="en-GB" sz="200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rgbClr val="009999"/>
              </a:buClr>
              <a:buFont typeface="Arial" charset="0"/>
              <a:buChar char="•"/>
              <a:defRPr/>
            </a:pPr>
            <a:endParaRPr lang="en-GB" sz="200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rgbClr val="009999"/>
              </a:buClr>
              <a:buFont typeface="Arial" charset="0"/>
              <a:buChar char="•"/>
              <a:defRPr/>
            </a:pPr>
            <a:endParaRPr lang="en-GB" sz="200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rgbClr val="009999"/>
              </a:buClr>
              <a:buFont typeface="Arial" charset="0"/>
              <a:buChar char="•"/>
              <a:defRPr/>
            </a:pPr>
            <a:endParaRPr lang="en-GB" sz="200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rgbClr val="009999"/>
              </a:buClr>
              <a:buFont typeface="Arial" charset="0"/>
              <a:buChar char="•"/>
              <a:defRPr/>
            </a:pPr>
            <a:endParaRPr lang="en-GB" sz="2000"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rgbClr val="009999"/>
              </a:buClr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3892" y="3002508"/>
            <a:ext cx="3575632" cy="260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894754" y="6557963"/>
            <a:ext cx="2145139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1200">
                <a:solidFill>
                  <a:schemeClr val="bg1">
                    <a:lumMod val="75000"/>
                  </a:schemeClr>
                </a:solidFill>
                <a:latin typeface="+mn-lt"/>
              </a:rPr>
              <a:t>Todorov et al (2008) </a:t>
            </a:r>
            <a:r>
              <a:rPr lang="en-GB" sz="1200" i="1">
                <a:solidFill>
                  <a:schemeClr val="bg1">
                    <a:lumMod val="75000"/>
                  </a:schemeClr>
                </a:solidFill>
                <a:latin typeface="+mn-lt"/>
              </a:rPr>
              <a:t>PNAS</a:t>
            </a:r>
            <a:endParaRPr lang="en-GB" sz="1600" i="1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bldLvl="5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7"/>
          <p:cNvSpPr txBox="1">
            <a:spLocks/>
          </p:cNvSpPr>
          <p:nvPr/>
        </p:nvSpPr>
        <p:spPr bwMode="auto">
          <a:xfrm>
            <a:off x="454025" y="1714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3200" b="1" smtClean="0">
                <a:solidFill>
                  <a:srgbClr val="009999"/>
                </a:solidFill>
                <a:latin typeface="Arial" pitchFamily="34" charset="0"/>
                <a:ea typeface="ＭＳ Ｐゴシック" pitchFamily="1" charset="-128"/>
                <a:cs typeface="Arial" pitchFamily="34" charset="0"/>
              </a:rPr>
              <a:t>Social traits in voices?</a:t>
            </a:r>
            <a:endParaRPr lang="en-US" sz="3200" b="1">
              <a:solidFill>
                <a:srgbClr val="009999"/>
              </a:solidFill>
              <a:latin typeface="Arial" pitchFamily="34" charset="0"/>
              <a:ea typeface="ＭＳ Ｐゴシック" pitchFamily="1" charset="-128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37041" y="1733263"/>
            <a:ext cx="26067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Attractiveness</a:t>
            </a:r>
          </a:p>
          <a:p>
            <a:r>
              <a:rPr lang="en-GB" sz="24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Aggression</a:t>
            </a:r>
          </a:p>
          <a:p>
            <a:r>
              <a:rPr lang="en-GB" sz="24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Confidence </a:t>
            </a:r>
          </a:p>
          <a:p>
            <a:r>
              <a:rPr lang="en-GB" sz="24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Competence </a:t>
            </a:r>
          </a:p>
          <a:p>
            <a:r>
              <a:rPr lang="en-GB" sz="24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Dominance </a:t>
            </a:r>
          </a:p>
          <a:p>
            <a:r>
              <a:rPr lang="en-GB" sz="24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Femininity </a:t>
            </a:r>
          </a:p>
          <a:p>
            <a:r>
              <a:rPr lang="en-GB" sz="24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Likeability </a:t>
            </a:r>
          </a:p>
          <a:p>
            <a:r>
              <a:rPr lang="en-GB" sz="24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Masculinity  Trustworthiness </a:t>
            </a:r>
          </a:p>
          <a:p>
            <a:r>
              <a:rPr lang="en-GB" sz="24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Warmth</a:t>
            </a:r>
            <a:endParaRPr lang="en-GB" sz="2400"/>
          </a:p>
        </p:txBody>
      </p:sp>
      <p:grpSp>
        <p:nvGrpSpPr>
          <p:cNvPr id="12" name="Group 11"/>
          <p:cNvGrpSpPr/>
          <p:nvPr/>
        </p:nvGrpSpPr>
        <p:grpSpPr>
          <a:xfrm>
            <a:off x="549319" y="1813233"/>
            <a:ext cx="5196388" cy="1399678"/>
            <a:chOff x="549319" y="1813233"/>
            <a:chExt cx="5196388" cy="1399678"/>
          </a:xfrm>
        </p:grpSpPr>
        <p:sp>
          <p:nvSpPr>
            <p:cNvPr id="5" name="Rectangle 3"/>
            <p:cNvSpPr txBox="1">
              <a:spLocks noChangeArrowheads="1"/>
            </p:cNvSpPr>
            <p:nvPr/>
          </p:nvSpPr>
          <p:spPr bwMode="auto">
            <a:xfrm>
              <a:off x="549319" y="1813233"/>
              <a:ext cx="5196388" cy="10664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normAutofit/>
            </a:bodyPr>
            <a:lstStyle/>
            <a:p>
              <a:pPr marL="342900" indent="-342900" eaLnBrk="0" hangingPunct="0">
                <a:lnSpc>
                  <a:spcPct val="90000"/>
                </a:lnSpc>
                <a:spcBef>
                  <a:spcPct val="20000"/>
                </a:spcBef>
                <a:buClr>
                  <a:srgbClr val="009999"/>
                </a:buClr>
                <a:buFont typeface="Arial" pitchFamily="34" charset="0"/>
                <a:buChar char="•"/>
                <a:defRPr/>
              </a:pPr>
              <a:r>
                <a:rPr lang="en-GB" sz="2000">
                  <a:solidFill>
                    <a:srgbClr val="009999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GB" sz="2400">
                  <a:solidFill>
                    <a:srgbClr val="009999"/>
                  </a:solidFill>
                  <a:latin typeface="Arial" pitchFamily="34" charset="0"/>
                  <a:cs typeface="Arial" pitchFamily="34" charset="0"/>
                </a:rPr>
                <a:t>Voice </a:t>
              </a:r>
              <a:r>
                <a:rPr lang="en-GB" sz="2400" smtClean="0">
                  <a:solidFill>
                    <a:srgbClr val="009999"/>
                  </a:solidFill>
                  <a:latin typeface="Arial" pitchFamily="34" charset="0"/>
                  <a:cs typeface="Arial" pitchFamily="34" charset="0"/>
                </a:rPr>
                <a:t>Recordings</a:t>
              </a:r>
              <a:endParaRPr lang="en-GB" sz="2000">
                <a:solidFill>
                  <a:srgbClr val="009999"/>
                </a:solidFill>
                <a:latin typeface="Arial" pitchFamily="34" charset="0"/>
                <a:cs typeface="Arial" pitchFamily="34" charset="0"/>
              </a:endParaRPr>
            </a:p>
            <a:p>
              <a:pPr marL="342900" indent="-342900" eaLnBrk="0" hangingPunct="0">
                <a:lnSpc>
                  <a:spcPct val="90000"/>
                </a:lnSpc>
                <a:spcBef>
                  <a:spcPct val="20000"/>
                </a:spcBef>
                <a:buClr>
                  <a:srgbClr val="009999"/>
                </a:buClr>
                <a:defRPr/>
              </a:pPr>
              <a:r>
                <a:rPr lang="en-GB" sz="2000" smtClean="0">
                  <a:solidFill>
                    <a:srgbClr val="009999"/>
                  </a:solidFill>
                  <a:latin typeface="Arial" pitchFamily="34" charset="0"/>
                  <a:cs typeface="Arial" pitchFamily="34" charset="0"/>
                </a:rPr>
                <a:t>	</a:t>
              </a:r>
              <a:r>
                <a:rPr lang="en-GB" sz="2000" smtClean="0">
                  <a:latin typeface="Arial" pitchFamily="34" charset="0"/>
                  <a:cs typeface="Arial" pitchFamily="34" charset="0"/>
                </a:rPr>
                <a:t>‘Hello</a:t>
              </a:r>
              <a:r>
                <a:rPr lang="en-GB" sz="2000">
                  <a:latin typeface="Arial" pitchFamily="34" charset="0"/>
                  <a:cs typeface="Arial" pitchFamily="34" charset="0"/>
                </a:rPr>
                <a:t>’ spoken by 32 male and 32 female Scottish  </a:t>
              </a:r>
              <a:r>
                <a:rPr lang="en-GB" sz="2000" smtClean="0">
                  <a:latin typeface="Arial" pitchFamily="34" charset="0"/>
                  <a:cs typeface="Arial" pitchFamily="34" charset="0"/>
                </a:rPr>
                <a:t>speakers</a:t>
              </a:r>
              <a:endParaRPr lang="en-GB" sz="200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1321558" y="2894462"/>
              <a:ext cx="2256410" cy="318449"/>
              <a:chOff x="1321558" y="2894462"/>
              <a:chExt cx="2256410" cy="318449"/>
            </a:xfrm>
          </p:grpSpPr>
          <p:pic>
            <p:nvPicPr>
              <p:cNvPr id="6" name="M8.wav">
                <a:hlinkClick r:id="" action="ppaction://media"/>
              </p:cNvPr>
              <p:cNvPicPr>
                <a:picLocks noRot="1" noChangeAspect="1"/>
              </p:cNvPicPr>
              <p:nvPr>
                <a:wavAudioFile r:embed="rId1" name="M8.wav"/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1321558" y="2908111"/>
                <a:ext cx="304800" cy="304800"/>
              </a:xfrm>
              <a:prstGeom prst="rect">
                <a:avLst/>
              </a:prstGeom>
            </p:spPr>
          </p:pic>
          <p:pic>
            <p:nvPicPr>
              <p:cNvPr id="7" name="M27.wav">
                <a:hlinkClick r:id="" action="ppaction://media"/>
              </p:cNvPr>
              <p:cNvPicPr>
                <a:picLocks noRot="1" noChangeAspect="1"/>
              </p:cNvPicPr>
              <p:nvPr>
                <a:wavAudioFile r:embed="rId2" name="M27.wav"/>
              </p:nvPr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1881117" y="2908110"/>
                <a:ext cx="304800" cy="304800"/>
              </a:xfrm>
              <a:prstGeom prst="rect">
                <a:avLst/>
              </a:prstGeom>
            </p:spPr>
          </p:pic>
          <p:pic>
            <p:nvPicPr>
              <p:cNvPr id="8" name="F26.wav">
                <a:hlinkClick r:id="" action="ppaction://media"/>
              </p:cNvPr>
              <p:cNvPicPr>
                <a:picLocks noRot="1" noChangeAspect="1"/>
              </p:cNvPicPr>
              <p:nvPr>
                <a:wavAudioFile r:embed="rId3" name="F26.wav"/>
              </p:nvPr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2672689" y="2894462"/>
                <a:ext cx="304800" cy="304800"/>
              </a:xfrm>
              <a:prstGeom prst="rect">
                <a:avLst/>
              </a:prstGeom>
            </p:spPr>
          </p:pic>
          <p:pic>
            <p:nvPicPr>
              <p:cNvPr id="9" name="F27.wav">
                <a:hlinkClick r:id="" action="ppaction://media"/>
              </p:cNvPr>
              <p:cNvPicPr>
                <a:picLocks noRot="1" noChangeAspect="1"/>
              </p:cNvPicPr>
              <p:nvPr>
                <a:wavAudioFile r:embed="rId4" name="F27.wav"/>
              </p:nvPr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3273168" y="2908104"/>
                <a:ext cx="304800" cy="304800"/>
              </a:xfrm>
              <a:prstGeom prst="rect">
                <a:avLst/>
              </a:prstGeom>
            </p:spPr>
          </p:pic>
        </p:grpSp>
      </p:grpSp>
      <p:sp>
        <p:nvSpPr>
          <p:cNvPr id="10" name="TextBox 9"/>
          <p:cNvSpPr txBox="1"/>
          <p:nvPr/>
        </p:nvSpPr>
        <p:spPr>
          <a:xfrm>
            <a:off x="573203" y="3821373"/>
            <a:ext cx="4639668" cy="20559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rgbClr val="009999"/>
              </a:buClr>
              <a:buFont typeface="Arial" charset="0"/>
              <a:buChar char="•"/>
              <a:defRPr/>
            </a:pPr>
            <a:r>
              <a:rPr lang="en-GB" sz="2400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Behavioural Ratings</a:t>
            </a:r>
          </a:p>
          <a:p>
            <a:pPr marL="800100" lvl="1" indent="-342900" eaLnBrk="0" hangingPunct="0">
              <a:lnSpc>
                <a:spcPct val="90000"/>
              </a:lnSpc>
              <a:spcBef>
                <a:spcPct val="20000"/>
              </a:spcBef>
              <a:buClr>
                <a:srgbClr val="009999"/>
              </a:buClr>
              <a:buFontTx/>
              <a:buChar char="-"/>
              <a:defRPr/>
            </a:pPr>
            <a:r>
              <a:rPr lang="en-GB" sz="2000" smtClean="0">
                <a:latin typeface="Arial" pitchFamily="34" charset="0"/>
                <a:cs typeface="Arial" pitchFamily="34" charset="0"/>
              </a:rPr>
              <a:t>10 rating scales [Likert 1 to 9]</a:t>
            </a:r>
            <a:endParaRPr lang="en-GB" sz="2000" smtClean="0">
              <a:solidFill>
                <a:srgbClr val="009999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eaLnBrk="0" hangingPunct="0">
              <a:lnSpc>
                <a:spcPct val="90000"/>
              </a:lnSpc>
              <a:spcBef>
                <a:spcPct val="20000"/>
              </a:spcBef>
              <a:buClr>
                <a:srgbClr val="009999"/>
              </a:buClr>
              <a:buFontTx/>
              <a:buChar char="-"/>
              <a:defRPr/>
            </a:pPr>
            <a:r>
              <a:rPr lang="en-GB" sz="2000" smtClean="0">
                <a:latin typeface="Arial" pitchFamily="34" charset="0"/>
                <a:cs typeface="Arial" pitchFamily="34" charset="0"/>
              </a:rPr>
              <a:t>240 listeners (24 per scale)</a:t>
            </a:r>
          </a:p>
          <a:p>
            <a:pPr marL="800100" lvl="1" indent="-342900" eaLnBrk="0" hangingPunct="0">
              <a:lnSpc>
                <a:spcPct val="90000"/>
              </a:lnSpc>
              <a:spcBef>
                <a:spcPct val="20000"/>
              </a:spcBef>
              <a:buClr>
                <a:srgbClr val="009999"/>
              </a:buClr>
              <a:buFontTx/>
              <a:buChar char="-"/>
              <a:defRPr/>
            </a:pPr>
            <a:r>
              <a:rPr lang="en-GB" sz="2000" smtClean="0">
                <a:latin typeface="Arial" pitchFamily="34" charset="0"/>
                <a:cs typeface="Arial" pitchFamily="34" charset="0"/>
              </a:rPr>
              <a:t>Blocked by gender, 2 repetitions</a:t>
            </a:r>
            <a:endParaRPr lang="en-GB" sz="2000" smtClean="0">
              <a:solidFill>
                <a:srgbClr val="009999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rgbClr val="009999"/>
              </a:buClr>
              <a:buFont typeface="Arial" charset="0"/>
              <a:buChar char="•"/>
              <a:defRPr/>
            </a:pPr>
            <a:endParaRPr lang="en-GB" sz="2000" smtClean="0">
              <a:solidFill>
                <a:srgbClr val="009999"/>
              </a:solidFill>
              <a:latin typeface="Arial" pitchFamily="34" charset="0"/>
              <a:cs typeface="Arial" pitchFamily="34" charset="0"/>
            </a:endParaRPr>
          </a:p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Z:\Project0062\HelloExp\Actual_vxl2by2by2_scottish_voices\behav_test\for pascal\femalePCA_withcor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4213" y="706438"/>
            <a:ext cx="4583112" cy="395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8" name="Picture 3" descr="Z:\Project0062\HelloExp\Actual_vxl2by2by2_scottish_voices\behav_test\for pascal\malePCA_withcorr.jpg"/>
          <p:cNvPicPr>
            <a:picLocks noChangeAspect="1" noChangeArrowheads="1"/>
          </p:cNvPicPr>
          <p:nvPr/>
        </p:nvPicPr>
        <p:blipFill>
          <a:blip r:embed="rId8" cstate="print"/>
          <a:srcRect r="1743"/>
          <a:stretch>
            <a:fillRect/>
          </a:stretch>
        </p:blipFill>
        <p:spPr bwMode="auto">
          <a:xfrm>
            <a:off x="0" y="698500"/>
            <a:ext cx="4503738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itle 17"/>
          <p:cNvSpPr txBox="1">
            <a:spLocks/>
          </p:cNvSpPr>
          <p:nvPr/>
        </p:nvSpPr>
        <p:spPr bwMode="auto">
          <a:xfrm>
            <a:off x="454025" y="17145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3200" b="1">
                <a:solidFill>
                  <a:srgbClr val="009999"/>
                </a:solidFill>
                <a:ea typeface="ＭＳ Ｐゴシック" pitchFamily="1" charset="-128"/>
                <a:cs typeface="Arial" charset="0"/>
              </a:rPr>
              <a:t>How do you say ‘hello’?</a:t>
            </a:r>
            <a:endParaRPr lang="en-US" sz="3200" b="1">
              <a:solidFill>
                <a:srgbClr val="009999"/>
              </a:solidFill>
              <a:ea typeface="ＭＳ Ｐゴシック" pitchFamily="1" charset="-128"/>
              <a:cs typeface="Arial" charset="0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2109788" y="1658938"/>
            <a:ext cx="285750" cy="2143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6" name="Oval 25"/>
          <p:cNvSpPr/>
          <p:nvPr/>
        </p:nvSpPr>
        <p:spPr>
          <a:xfrm>
            <a:off x="7064375" y="3392488"/>
            <a:ext cx="285750" cy="2143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8" name="TextBox 27"/>
          <p:cNvSpPr txBox="1"/>
          <p:nvPr/>
        </p:nvSpPr>
        <p:spPr>
          <a:xfrm>
            <a:off x="6757988" y="6624638"/>
            <a:ext cx="2324100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1200" dirty="0" err="1">
                <a:solidFill>
                  <a:schemeClr val="bg1">
                    <a:lumMod val="75000"/>
                  </a:schemeClr>
                </a:solidFill>
                <a:latin typeface="+mn-lt"/>
              </a:rPr>
              <a:t>McAleer</a:t>
            </a:r>
            <a:r>
              <a:rPr lang="en-GB" sz="12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 et al (in preparation)</a:t>
            </a:r>
            <a:endParaRPr lang="en-GB" sz="1200" i="1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grpSp>
        <p:nvGrpSpPr>
          <p:cNvPr id="2" name="Group 43"/>
          <p:cNvGrpSpPr>
            <a:grpSpLocks/>
          </p:cNvGrpSpPr>
          <p:nvPr/>
        </p:nvGrpSpPr>
        <p:grpSpPr bwMode="auto">
          <a:xfrm>
            <a:off x="-9525" y="4656138"/>
            <a:ext cx="9212263" cy="2008187"/>
            <a:chOff x="-9525" y="4656443"/>
            <a:chExt cx="9212740" cy="2007552"/>
          </a:xfrm>
        </p:grpSpPr>
        <p:pic>
          <p:nvPicPr>
            <p:cNvPr id="11273" name="Picture 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747566" y="5748462"/>
              <a:ext cx="4367174" cy="915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4" name="TextBox 18"/>
            <p:cNvSpPr txBox="1">
              <a:spLocks noChangeArrowheads="1"/>
            </p:cNvSpPr>
            <p:nvPr/>
          </p:nvSpPr>
          <p:spPr bwMode="auto">
            <a:xfrm>
              <a:off x="4710825" y="5680033"/>
              <a:ext cx="4490118" cy="454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GB">
                  <a:solidFill>
                    <a:schemeClr val="bg1"/>
                  </a:solidFill>
                </a:rPr>
                <a:t>least	 TRUSTWORTHINESS	  most</a:t>
              </a:r>
            </a:p>
          </p:txBody>
        </p:sp>
        <p:grpSp>
          <p:nvGrpSpPr>
            <p:cNvPr id="3" name="Group 42"/>
            <p:cNvGrpSpPr>
              <a:grpSpLocks/>
            </p:cNvGrpSpPr>
            <p:nvPr/>
          </p:nvGrpSpPr>
          <p:grpSpPr bwMode="auto">
            <a:xfrm>
              <a:off x="-9525" y="4667819"/>
              <a:ext cx="4652036" cy="968991"/>
              <a:chOff x="-9525" y="4763069"/>
              <a:chExt cx="4652036" cy="968991"/>
            </a:xfrm>
          </p:grpSpPr>
          <p:pic>
            <p:nvPicPr>
              <p:cNvPr id="11285" name="Picture 1"/>
              <p:cNvPicPr>
                <a:picLocks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163775" y="4798467"/>
                <a:ext cx="4421873" cy="9335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286" name="TextBox 12"/>
              <p:cNvSpPr txBox="1">
                <a:spLocks noChangeArrowheads="1"/>
              </p:cNvSpPr>
              <p:nvPr/>
            </p:nvSpPr>
            <p:spPr bwMode="auto">
              <a:xfrm>
                <a:off x="152393" y="4763069"/>
                <a:ext cx="4490118" cy="4437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GB">
                    <a:solidFill>
                      <a:schemeClr val="bg1"/>
                    </a:solidFill>
                  </a:rPr>
                  <a:t>least	         DOMINANCE	  most</a:t>
                </a:r>
              </a:p>
            </p:txBody>
          </p:sp>
          <p:pic>
            <p:nvPicPr>
              <p:cNvPr id="11287" name="male_dom.wav">
                <a:hlinkClick r:id="" action="ppaction://media"/>
              </p:cNvPr>
              <p:cNvPicPr>
                <a:picLocks noRot="1" noChangeAspect="1"/>
              </p:cNvPicPr>
              <p:nvPr>
                <a:audioFile r:link="rId4"/>
              </p:nvPr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-9525" y="5162550"/>
                <a:ext cx="30480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4" name="Group 38"/>
            <p:cNvGrpSpPr>
              <a:grpSpLocks/>
            </p:cNvGrpSpPr>
            <p:nvPr/>
          </p:nvGrpSpPr>
          <p:grpSpPr bwMode="auto">
            <a:xfrm>
              <a:off x="-9525" y="5677761"/>
              <a:ext cx="4636116" cy="985597"/>
              <a:chOff x="-9525" y="5773011"/>
              <a:chExt cx="4636116" cy="985597"/>
            </a:xfrm>
          </p:grpSpPr>
          <p:pic>
            <p:nvPicPr>
              <p:cNvPr id="11282" name="Picture 2"/>
              <p:cNvPicPr>
                <a:picLocks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179981" y="5845223"/>
                <a:ext cx="4405667" cy="9133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283" name="TextBox 9"/>
              <p:cNvSpPr txBox="1">
                <a:spLocks noChangeArrowheads="1"/>
              </p:cNvSpPr>
              <p:nvPr/>
            </p:nvSpPr>
            <p:spPr bwMode="auto">
              <a:xfrm>
                <a:off x="136473" y="5773011"/>
                <a:ext cx="4490118" cy="454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GB">
                    <a:solidFill>
                      <a:schemeClr val="bg1"/>
                    </a:solidFill>
                  </a:rPr>
                  <a:t>least	 TRUSTWORTHINESS	  most</a:t>
                </a:r>
              </a:p>
            </p:txBody>
          </p:sp>
          <p:pic>
            <p:nvPicPr>
              <p:cNvPr id="11284" name="male_trus.wav">
                <a:hlinkClick r:id="" action="ppaction://media"/>
              </p:cNvPr>
              <p:cNvPicPr>
                <a:picLocks noRot="1" noChangeAspect="1"/>
              </p:cNvPicPr>
              <p:nvPr>
                <a:audioFile r:link="rId3"/>
              </p:nvPr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-9525" y="6191250"/>
                <a:ext cx="30480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" name="Group 39"/>
            <p:cNvGrpSpPr>
              <a:grpSpLocks/>
            </p:cNvGrpSpPr>
            <p:nvPr/>
          </p:nvGrpSpPr>
          <p:grpSpPr bwMode="auto">
            <a:xfrm>
              <a:off x="4657725" y="4656443"/>
              <a:ext cx="4545490" cy="982357"/>
              <a:chOff x="4657725" y="4751693"/>
              <a:chExt cx="4545490" cy="982357"/>
            </a:xfrm>
          </p:grpSpPr>
          <p:pic>
            <p:nvPicPr>
              <p:cNvPr id="11279" name="Picture 3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4740249" y="4796002"/>
                <a:ext cx="4374489" cy="9380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280" name="TextBox 15"/>
              <p:cNvSpPr txBox="1">
                <a:spLocks noChangeArrowheads="1"/>
              </p:cNvSpPr>
              <p:nvPr/>
            </p:nvSpPr>
            <p:spPr bwMode="auto">
              <a:xfrm>
                <a:off x="4713097" y="4751693"/>
                <a:ext cx="4490118" cy="4437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GB">
                    <a:solidFill>
                      <a:schemeClr val="bg1"/>
                    </a:solidFill>
                  </a:rPr>
                  <a:t>least	         DOMINANCE	  most</a:t>
                </a:r>
              </a:p>
            </p:txBody>
          </p:sp>
          <p:pic>
            <p:nvPicPr>
              <p:cNvPr id="11281" name="fem_dom.wav">
                <a:hlinkClick r:id="" action="ppaction://media"/>
              </p:cNvPr>
              <p:cNvPicPr>
                <a:picLocks noRot="1" noChangeAspect="1"/>
              </p:cNvPicPr>
              <p:nvPr>
                <a:audioFile r:link="rId2"/>
              </p:nvPr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4657725" y="5114925"/>
                <a:ext cx="30480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1278" name="fem_trust.wav">
              <a:hlinkClick r:id="" action="ppaction://media"/>
            </p:cNvPr>
            <p:cNvPicPr>
              <a:picLocks noRot="1" noChangeAspect="1"/>
            </p:cNvPicPr>
            <p:nvPr>
              <a:audioFile r:link="rId1"/>
            </p:nvPr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4667250" y="6105525"/>
              <a:ext cx="304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66725"/>
            <a:ext cx="7772400" cy="609600"/>
          </a:xfrm>
        </p:spPr>
        <p:txBody>
          <a:bodyPr/>
          <a:lstStyle/>
          <a:p>
            <a:r>
              <a:rPr lang="en-GB" sz="3200" smtClean="0">
                <a:solidFill>
                  <a:srgbClr val="009999"/>
                </a:solidFill>
                <a:effectLst/>
                <a:latin typeface="Arial" pitchFamily="34" charset="0"/>
                <a:cs typeface="Arial" pitchFamily="34" charset="0"/>
              </a:rPr>
              <a:t>Summary</a:t>
            </a:r>
            <a:endParaRPr lang="en-GB" smtClean="0">
              <a:solidFill>
                <a:srgbClr val="009999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64481" y="876390"/>
            <a:ext cx="7041685" cy="32766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30000"/>
              </a:spcBef>
              <a:buClr>
                <a:srgbClr val="009999"/>
              </a:buClr>
              <a:buFontTx/>
              <a:buChar char="o"/>
            </a:pPr>
            <a:endParaRPr lang="en-GB" smtClean="0">
              <a:solidFill>
                <a:srgbClr val="009999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spcBef>
                <a:spcPct val="30000"/>
              </a:spcBef>
              <a:buClr>
                <a:srgbClr val="009999"/>
              </a:buClr>
              <a:buFontTx/>
              <a:buChar char="o"/>
            </a:pPr>
            <a:r>
              <a:rPr lang="en-GB" smtClean="0">
                <a:latin typeface="Arial" pitchFamily="34" charset="0"/>
                <a:cs typeface="Arial" pitchFamily="34" charset="0"/>
              </a:rPr>
              <a:t>Cerebral voice processing</a:t>
            </a:r>
            <a:r>
              <a:rPr lang="en-GB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Clr>
                <a:srgbClr val="009999"/>
              </a:buClr>
              <a:buFontTx/>
              <a:buChar char="o"/>
            </a:pPr>
            <a:r>
              <a:rPr lang="en-GB" smtClean="0">
                <a:latin typeface="Arial" pitchFamily="34" charset="0"/>
                <a:cs typeface="Arial" pitchFamily="34" charset="0"/>
              </a:rPr>
              <a:t>Not ‘just’ </a:t>
            </a:r>
            <a:r>
              <a:rPr lang="en-GB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speech</a:t>
            </a:r>
            <a:r>
              <a:rPr lang="en-GB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Clr>
                <a:srgbClr val="009999"/>
              </a:buClr>
              <a:buFontTx/>
              <a:buChar char="o"/>
            </a:pPr>
            <a:r>
              <a:rPr lang="en-GB" smtClean="0">
                <a:latin typeface="Arial" pitchFamily="34" charset="0"/>
                <a:cs typeface="Arial" pitchFamily="34" charset="0"/>
              </a:rPr>
              <a:t>Socially-relevant information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Clr>
                <a:srgbClr val="009999"/>
              </a:buClr>
              <a:buFontTx/>
              <a:buChar char="o"/>
            </a:pPr>
            <a:r>
              <a:rPr lang="en-GB" smtClean="0">
                <a:latin typeface="Arial" pitchFamily="34" charset="0"/>
                <a:cs typeface="Arial" pitchFamily="34" charset="0"/>
              </a:rPr>
              <a:t>Temporal Voice Areas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Clr>
                <a:srgbClr val="009999"/>
              </a:buClr>
              <a:buFontTx/>
              <a:buChar char="o"/>
            </a:pPr>
            <a:r>
              <a:rPr lang="en-GB" smtClean="0">
                <a:latin typeface="Arial" pitchFamily="34" charset="0"/>
                <a:cs typeface="Arial" pitchFamily="34" charset="0"/>
              </a:rPr>
              <a:t>FTPV ~ N170</a:t>
            </a:r>
          </a:p>
          <a:p>
            <a:pPr>
              <a:lnSpc>
                <a:spcPct val="90000"/>
              </a:lnSpc>
              <a:spcBef>
                <a:spcPct val="30000"/>
              </a:spcBef>
              <a:buClr>
                <a:srgbClr val="009999"/>
              </a:buClr>
              <a:buFontTx/>
              <a:buChar char="o"/>
            </a:pPr>
            <a:r>
              <a:rPr lang="en-GB" smtClean="0">
                <a:latin typeface="Arial" pitchFamily="34" charset="0"/>
                <a:cs typeface="Arial" pitchFamily="34" charset="0"/>
              </a:rPr>
              <a:t>Perception of social traits 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Clr>
                <a:srgbClr val="009999"/>
              </a:buClr>
              <a:buFontTx/>
              <a:buChar char="o"/>
            </a:pPr>
            <a:r>
              <a:rPr lang="en-GB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Averaged voices </a:t>
            </a:r>
            <a:r>
              <a:rPr lang="en-GB" smtClean="0">
                <a:latin typeface="Arial" pitchFamily="34" charset="0"/>
                <a:cs typeface="Arial" pitchFamily="34" charset="0"/>
              </a:rPr>
              <a:t>are more attractive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Clr>
                <a:srgbClr val="009999"/>
              </a:buClr>
              <a:buFontTx/>
              <a:buChar char="o"/>
            </a:pPr>
            <a:r>
              <a:rPr lang="en-GB" smtClean="0">
                <a:latin typeface="Arial" pitchFamily="34" charset="0"/>
                <a:cs typeface="Arial" pitchFamily="34" charset="0"/>
              </a:rPr>
              <a:t>‘Smoothness’ and ‘Distance to mean’</a:t>
            </a:r>
          </a:p>
          <a:p>
            <a:pPr>
              <a:lnSpc>
                <a:spcPct val="90000"/>
              </a:lnSpc>
              <a:spcBef>
                <a:spcPct val="30000"/>
              </a:spcBef>
              <a:buClr>
                <a:srgbClr val="009999"/>
              </a:buClr>
              <a:buFontTx/>
              <a:buChar char="o"/>
            </a:pPr>
            <a:r>
              <a:rPr lang="en-GB" smtClean="0">
                <a:latin typeface="Arial" pitchFamily="34" charset="0"/>
                <a:cs typeface="Arial" pitchFamily="34" charset="0"/>
              </a:rPr>
              <a:t>Prototype-based, norm-based coding of voices</a:t>
            </a:r>
          </a:p>
          <a:p>
            <a:pPr>
              <a:lnSpc>
                <a:spcPct val="90000"/>
              </a:lnSpc>
              <a:spcBef>
                <a:spcPct val="30000"/>
              </a:spcBef>
              <a:buClr>
                <a:srgbClr val="009999"/>
              </a:buClr>
              <a:buFontTx/>
              <a:buChar char="o"/>
            </a:pPr>
            <a:r>
              <a:rPr lang="en-GB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Strong similarities </a:t>
            </a:r>
            <a:r>
              <a:rPr lang="en-GB" smtClean="0">
                <a:latin typeface="Arial" pitchFamily="34" charset="0"/>
                <a:cs typeface="Arial" pitchFamily="34" charset="0"/>
              </a:rPr>
              <a:t>in perceptual and cerebral processing of person-related information in </a:t>
            </a:r>
            <a:r>
              <a:rPr lang="en-GB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faces</a:t>
            </a:r>
            <a:r>
              <a:rPr lang="en-GB" b="1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mtClean="0">
                <a:latin typeface="Arial" pitchFamily="34" charset="0"/>
                <a:cs typeface="Arial" pitchFamily="34" charset="0"/>
              </a:rPr>
              <a:t>and </a:t>
            </a:r>
            <a:r>
              <a:rPr lang="en-GB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voices</a:t>
            </a:r>
          </a:p>
          <a:p>
            <a:pPr lvl="1">
              <a:lnSpc>
                <a:spcPct val="90000"/>
              </a:lnSpc>
              <a:spcBef>
                <a:spcPct val="30000"/>
              </a:spcBef>
              <a:buClr>
                <a:srgbClr val="009999"/>
              </a:buClr>
              <a:buFontTx/>
              <a:buChar char="o"/>
            </a:pPr>
            <a:endParaRPr lang="en-GB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  <a:spcBef>
                <a:spcPct val="30000"/>
              </a:spcBef>
              <a:buClr>
                <a:srgbClr val="009999"/>
              </a:buClr>
              <a:buFontTx/>
              <a:buChar char="o"/>
            </a:pPr>
            <a:endParaRPr lang="en-GB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  <a:spcBef>
                <a:spcPct val="30000"/>
              </a:spcBef>
              <a:buClr>
                <a:srgbClr val="009999"/>
              </a:buClr>
              <a:buFontTx/>
              <a:buChar char="o"/>
            </a:pPr>
            <a:endParaRPr lang="en-GB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  <a:spcBef>
                <a:spcPct val="30000"/>
              </a:spcBef>
              <a:buClr>
                <a:srgbClr val="009999"/>
              </a:buClr>
              <a:buFont typeface="Helvetica" pitchFamily="1" charset="0"/>
              <a:buChar char="-"/>
            </a:pPr>
            <a:endParaRPr lang="en-GB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7" grpId="0" build="p" bldLvl="5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676275" y="228600"/>
            <a:ext cx="7772400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CA" sz="3200" b="1" smtClean="0">
                <a:solidFill>
                  <a:srgbClr val="009999"/>
                </a:solidFill>
                <a:latin typeface="Arial" charset="0"/>
                <a:cs typeface="Arial" charset="0"/>
              </a:rPr>
              <a:t>Voice Cognition</a:t>
            </a:r>
            <a:endParaRPr lang="en-US" sz="3200" b="1">
              <a:solidFill>
                <a:srgbClr val="009999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1695450"/>
            <a:ext cx="2838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mtClean="0"/>
              <a:t>picture iceberg</a:t>
            </a:r>
            <a:endParaRPr lang="en-GB"/>
          </a:p>
        </p:txBody>
      </p:sp>
      <p:pic>
        <p:nvPicPr>
          <p:cNvPr id="7" name="Picture 2" descr="v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3988" y="1600200"/>
            <a:ext cx="2930525" cy="4572000"/>
          </a:xfrm>
          <a:prstGeom prst="rect">
            <a:avLst/>
          </a:prstGeom>
          <a:noFill/>
          <a:effectLst>
            <a:outerShdw blurRad="1143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673475" y="1849438"/>
            <a:ext cx="5470525" cy="326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GB" sz="2400" smtClean="0">
                <a:latin typeface="Arial" charset="0"/>
                <a:cs typeface="Arial" charset="0"/>
              </a:rPr>
              <a:t>A sophisticated neuronal machinery for voice processing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GB" sz="2400" smtClean="0">
                <a:latin typeface="Arial" charset="0"/>
                <a:cs typeface="Arial" charset="0"/>
              </a:rPr>
              <a:t>We are all voice experts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GB" sz="2400" smtClean="0">
                <a:latin typeface="Arial" charset="0"/>
                <a:cs typeface="Arial" charset="0"/>
              </a:rPr>
              <a:t>Voice cognition plays a central role in social interactions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GB" sz="2400" smtClean="0">
                <a:latin typeface="Arial" charset="0"/>
                <a:cs typeface="Arial" charset="0"/>
              </a:rPr>
              <a:t>Appears early in ontogenesis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GB" sz="2400" smtClean="0">
                <a:latin typeface="Arial" charset="0"/>
                <a:cs typeface="Arial" charset="0"/>
              </a:rPr>
              <a:t>and phylogenesis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GB" sz="2400" smtClean="0">
                <a:latin typeface="Arial" charset="0"/>
                <a:cs typeface="Arial" charset="0"/>
              </a:rPr>
              <a:t>Implications for evolution of speech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–"/>
            </a:pPr>
            <a:endParaRPr lang="en-US" sz="2400">
              <a:latin typeface="Arial" charset="0"/>
              <a:cs typeface="Arial" charset="0"/>
            </a:endParaRPr>
          </a:p>
        </p:txBody>
      </p:sp>
      <p:pic>
        <p:nvPicPr>
          <p:cNvPr id="2" name="Picture 2" descr="http://www.dovergrammar.co.uk/gems/Iceber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944" y="1588541"/>
            <a:ext cx="3152633" cy="4648485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367281" y="5295326"/>
            <a:ext cx="3461204" cy="13480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</a:pPr>
            <a:endParaRPr lang="en-GB" sz="2800" smtClean="0">
              <a:latin typeface="Arial" charset="0"/>
              <a:cs typeface="Arial" charset="0"/>
            </a:endParaRPr>
          </a:p>
          <a:p>
            <a:pPr marL="742950" lvl="1" indent="-285750" algn="ctr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en-GB" sz="2800" b="1" smtClean="0">
                <a:solidFill>
                  <a:srgbClr val="009999"/>
                </a:solidFill>
                <a:latin typeface="Arial" charset="0"/>
                <a:cs typeface="Arial" charset="0"/>
              </a:rPr>
              <a:t>Cerebral bases?</a:t>
            </a:r>
          </a:p>
          <a:p>
            <a:endParaRPr lang="en-GB" sz="2000"/>
          </a:p>
        </p:txBody>
      </p:sp>
    </p:spTree>
    <p:extLst>
      <p:ext uri="{BB962C8B-B14F-4D97-AF65-F5344CB8AC3E}">
        <p14:creationId xmlns:p14="http://schemas.microsoft.com/office/powerpoint/2010/main" val="76918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bldLvl="3"/>
      <p:bldP spid="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1" name="Picture 20" descr="header_logo"/>
          <p:cNvPicPr>
            <a:picLocks noChangeAspect="1" noChangeArrowheads="1"/>
          </p:cNvPicPr>
          <p:nvPr/>
        </p:nvPicPr>
        <p:blipFill>
          <a:blip r:embed="rId3" cstate="print">
            <a:lum bright="74000" contrast="-73000"/>
          </a:blip>
          <a:srcRect/>
          <a:stretch>
            <a:fillRect/>
          </a:stretch>
        </p:blipFill>
        <p:spPr bwMode="auto">
          <a:xfrm>
            <a:off x="157681" y="750634"/>
            <a:ext cx="8836924" cy="2388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Text Box 2"/>
          <p:cNvSpPr txBox="1">
            <a:spLocks noChangeArrowheads="1"/>
          </p:cNvSpPr>
          <p:nvPr/>
        </p:nvSpPr>
        <p:spPr bwMode="auto">
          <a:xfrm>
            <a:off x="3437895" y="695325"/>
            <a:ext cx="220445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Patricia Bestelmeyer</a:t>
            </a:r>
          </a:p>
          <a:p>
            <a:r>
              <a:rPr lang="en-GB" sz="16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Laetitia Bruckert</a:t>
            </a:r>
          </a:p>
          <a:p>
            <a:r>
              <a:rPr lang="en-US" sz="16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Ian Charest</a:t>
            </a:r>
          </a:p>
          <a:p>
            <a:r>
              <a:rPr lang="en-US" sz="16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Shirley </a:t>
            </a:r>
            <a:r>
              <a:rPr lang="en-US" sz="1600" b="1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Fecteau</a:t>
            </a:r>
          </a:p>
          <a:p>
            <a:r>
              <a:rPr lang="en-US" sz="16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Hideki </a:t>
            </a:r>
            <a:r>
              <a:rPr lang="en-US" sz="1600" b="1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Kawahara</a:t>
            </a:r>
          </a:p>
          <a:p>
            <a:r>
              <a:rPr lang="en-US" sz="16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Michiko Koeda</a:t>
            </a:r>
          </a:p>
          <a:p>
            <a:r>
              <a:rPr lang="en-GB" sz="16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Marianne Latinus</a:t>
            </a:r>
          </a:p>
          <a:p>
            <a:r>
              <a:rPr lang="en-GB" sz="16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Phil McAleer</a:t>
            </a:r>
          </a:p>
          <a:p>
            <a:r>
              <a:rPr lang="en-GB" sz="16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Rebecca Watson</a:t>
            </a:r>
          </a:p>
          <a:p>
            <a:r>
              <a:rPr lang="en-GB" sz="16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Robert Zatorre</a:t>
            </a:r>
          </a:p>
          <a:p>
            <a:r>
              <a:rPr lang="en-GB" sz="16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Monica Zilbovicius</a:t>
            </a:r>
          </a:p>
          <a:p>
            <a:endParaRPr lang="en-US" sz="1600" b="1">
              <a:solidFill>
                <a:srgbClr val="009999"/>
              </a:solidFill>
              <a:latin typeface="Arial" pitchFamily="34" charset="0"/>
              <a:cs typeface="Arial" pitchFamily="34" charset="0"/>
            </a:endParaRPr>
          </a:p>
          <a:p>
            <a:endParaRPr lang="en-GB" sz="1600" b="1">
              <a:solidFill>
                <a:srgbClr val="009999"/>
              </a:solidFill>
              <a:latin typeface="Arial" pitchFamily="34" charset="0"/>
              <a:cs typeface="Arial" pitchFamily="34" charset="0"/>
            </a:endParaRPr>
          </a:p>
          <a:p>
            <a:endParaRPr lang="en-US" sz="1600" b="1">
              <a:solidFill>
                <a:srgbClr val="0099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3"/>
          <p:cNvSpPr>
            <a:spLocks noChangeArrowheads="1"/>
          </p:cNvSpPr>
          <p:nvPr/>
        </p:nvSpPr>
        <p:spPr bwMode="auto">
          <a:xfrm>
            <a:off x="2097088" y="5353050"/>
            <a:ext cx="45720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000"/>
          </a:p>
          <a:p>
            <a:pPr>
              <a:spcBef>
                <a:spcPct val="50000"/>
              </a:spcBef>
            </a:pPr>
            <a:endParaRPr lang="en-US" sz="2000"/>
          </a:p>
        </p:txBody>
      </p:sp>
      <p:pic>
        <p:nvPicPr>
          <p:cNvPr id="39945" name="Picture 5" descr="logo-bbsr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3000" y="6280150"/>
            <a:ext cx="1050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6" name="Picture 6" descr="logo_franceteleco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638" y="6596063"/>
            <a:ext cx="102552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7" name="Picture 7" descr="logo_nserc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3125" y="6248400"/>
            <a:ext cx="784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8" name="Picture 8" descr="logo-cfi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20863" y="6405563"/>
            <a:ext cx="1225550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9" name="Picture 9" descr="logo_cihr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6289675"/>
            <a:ext cx="609600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0" name="Picture 10" descr="logo-sc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82938" y="6440488"/>
            <a:ext cx="1290637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51" name="Text Box 12"/>
          <p:cNvSpPr txBox="1">
            <a:spLocks noChangeArrowheads="1"/>
          </p:cNvSpPr>
          <p:nvPr/>
        </p:nvSpPr>
        <p:spPr bwMode="auto">
          <a:xfrm>
            <a:off x="5815013" y="463550"/>
            <a:ext cx="184731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GB" sz="1100"/>
          </a:p>
          <a:p>
            <a:endParaRPr lang="en-US" sz="1100" b="1" i="1"/>
          </a:p>
          <a:p>
            <a:endParaRPr lang="en-US" sz="1100"/>
          </a:p>
        </p:txBody>
      </p:sp>
      <p:sp>
        <p:nvSpPr>
          <p:cNvPr id="39952" name="Text Box 14"/>
          <p:cNvSpPr txBox="1">
            <a:spLocks noChangeArrowheads="1"/>
          </p:cNvSpPr>
          <p:nvPr/>
        </p:nvSpPr>
        <p:spPr bwMode="auto">
          <a:xfrm>
            <a:off x="3563938" y="279400"/>
            <a:ext cx="1835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009999"/>
                </a:solidFill>
              </a:rPr>
              <a:t>Collaborators</a:t>
            </a:r>
          </a:p>
        </p:txBody>
      </p:sp>
      <p:pic>
        <p:nvPicPr>
          <p:cNvPr id="39954" name="Picture 2" descr="si_merc_logo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54888" y="6216650"/>
            <a:ext cx="1647825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5" name="Picture 15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30725" y="6453188"/>
            <a:ext cx="16525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Group 21"/>
          <p:cNvGrpSpPr/>
          <p:nvPr/>
        </p:nvGrpSpPr>
        <p:grpSpPr>
          <a:xfrm>
            <a:off x="654926" y="3492979"/>
            <a:ext cx="7260779" cy="2616780"/>
            <a:chOff x="654926" y="3492979"/>
            <a:chExt cx="7260779" cy="2616780"/>
          </a:xfrm>
        </p:grpSpPr>
        <p:pic>
          <p:nvPicPr>
            <p:cNvPr id="39953" name="Picture 22" descr="VNL_LOGO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654926" y="3843314"/>
              <a:ext cx="3221038" cy="1489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594" name="Picture 2" descr="http://t2.gstatic.com/images?q=tbn:ANd9GcSfv46hbFZNjQRJ811y-_tHI9nvN1TaQKh2kRAjCAcNM8feCTuwLQ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4858603" y="3492979"/>
              <a:ext cx="3057102" cy="2616780"/>
            </a:xfrm>
            <a:prstGeom prst="rect">
              <a:avLst/>
            </a:prstGeom>
            <a:noFill/>
          </p:spPr>
        </p:pic>
        <p:sp>
          <p:nvSpPr>
            <p:cNvPr id="21" name="TextBox 20"/>
            <p:cNvSpPr txBox="1"/>
            <p:nvPr/>
          </p:nvSpPr>
          <p:spPr>
            <a:xfrm>
              <a:off x="1419365" y="5227087"/>
              <a:ext cx="18201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i="1" smtClean="0">
                  <a:solidFill>
                    <a:srgbClr val="009999"/>
                  </a:solidFill>
                  <a:latin typeface="Arial" pitchFamily="34" charset="0"/>
                  <a:cs typeface="Arial" pitchFamily="34" charset="0"/>
                </a:rPr>
                <a:t>vnl.psy.gla.ac.uk</a:t>
              </a:r>
              <a:endParaRPr lang="en-GB" sz="1600" b="1" i="1">
                <a:solidFill>
                  <a:srgbClr val="009999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1" descr="Bruce&amp;Young_mod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2825" y="1235075"/>
            <a:ext cx="4610100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12"/>
          <p:cNvSpPr txBox="1">
            <a:spLocks noChangeArrowheads="1"/>
          </p:cNvSpPr>
          <p:nvPr/>
        </p:nvSpPr>
        <p:spPr bwMode="auto">
          <a:xfrm>
            <a:off x="3206750" y="6146800"/>
            <a:ext cx="35845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Bruce &amp; Young (1986) Br J Psychology</a:t>
            </a:r>
            <a:endParaRPr lang="en-CA" sz="1200" i="1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0221" name="Rectangle 13"/>
          <p:cNvSpPr>
            <a:spLocks noChangeArrowheads="1"/>
          </p:cNvSpPr>
          <p:nvPr/>
        </p:nvSpPr>
        <p:spPr bwMode="auto">
          <a:xfrm>
            <a:off x="828675" y="228600"/>
            <a:ext cx="7772400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en-US" sz="3200" b="1">
              <a:solidFill>
                <a:srgbClr val="009999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Model_voice_percep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7763" y="1752600"/>
            <a:ext cx="7131050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5059363" y="5572125"/>
            <a:ext cx="3700821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Adapted from Bruce and Young (1986) Br J Psychol</a:t>
            </a:r>
            <a:endParaRPr lang="en-CA" sz="120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1252538" y="1843088"/>
            <a:ext cx="3505200" cy="32004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09" name="Rectangle 6"/>
          <p:cNvSpPr>
            <a:spLocks noChangeArrowheads="1"/>
          </p:cNvSpPr>
          <p:nvPr/>
        </p:nvSpPr>
        <p:spPr bwMode="auto">
          <a:xfrm>
            <a:off x="4543425" y="3200400"/>
            <a:ext cx="228600" cy="16764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10" name="Rectangle 7"/>
          <p:cNvSpPr>
            <a:spLocks noChangeArrowheads="1"/>
          </p:cNvSpPr>
          <p:nvPr/>
        </p:nvSpPr>
        <p:spPr bwMode="auto">
          <a:xfrm>
            <a:off x="4757738" y="3810000"/>
            <a:ext cx="6096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11" name="Rectangle 8"/>
          <p:cNvSpPr>
            <a:spLocks noChangeArrowheads="1"/>
          </p:cNvSpPr>
          <p:nvPr/>
        </p:nvSpPr>
        <p:spPr bwMode="auto">
          <a:xfrm>
            <a:off x="5162550" y="4572000"/>
            <a:ext cx="6096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12" name="Rectangle 9"/>
          <p:cNvSpPr>
            <a:spLocks noChangeArrowheads="1"/>
          </p:cNvSpPr>
          <p:nvPr/>
        </p:nvSpPr>
        <p:spPr bwMode="auto">
          <a:xfrm>
            <a:off x="1766888" y="4953000"/>
            <a:ext cx="19050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9852" name="Rectangle 12"/>
          <p:cNvSpPr>
            <a:spLocks noChangeArrowheads="1"/>
          </p:cNvSpPr>
          <p:nvPr/>
        </p:nvSpPr>
        <p:spPr bwMode="auto">
          <a:xfrm>
            <a:off x="245660" y="228600"/>
            <a:ext cx="8898339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2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The Bruce &amp; Young model </a:t>
            </a:r>
            <a:r>
              <a:rPr lang="en-US" sz="3200" b="1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of face </a:t>
            </a:r>
            <a:r>
              <a:rPr lang="en-US" sz="32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cognition</a:t>
            </a:r>
            <a:endParaRPr lang="en-US" sz="3200" b="1">
              <a:solidFill>
                <a:srgbClr val="009999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 descr="Model_voice_percep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7763" y="1752600"/>
            <a:ext cx="7131050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759325" y="5551488"/>
            <a:ext cx="3584575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Belin et al. (2004) Trends Cogn Sci</a:t>
            </a:r>
            <a:endParaRPr lang="en-CA" sz="1200" i="1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212260" y="187656"/>
            <a:ext cx="9574616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2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The “Auditory Face” model </a:t>
            </a:r>
            <a:r>
              <a:rPr lang="en-US" sz="3200" b="1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of voice </a:t>
            </a:r>
            <a:r>
              <a:rPr lang="en-US" sz="3200" b="1" smtClean="0">
                <a:solidFill>
                  <a:srgbClr val="009999"/>
                </a:solidFill>
                <a:latin typeface="Arial" pitchFamily="34" charset="0"/>
                <a:cs typeface="Arial" pitchFamily="34" charset="0"/>
              </a:rPr>
              <a:t>cognition</a:t>
            </a:r>
            <a:endParaRPr lang="en-US" sz="3200" b="1">
              <a:solidFill>
                <a:srgbClr val="009999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050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685800"/>
          </a:xfrm>
        </p:spPr>
        <p:txBody>
          <a:bodyPr/>
          <a:lstStyle/>
          <a:p>
            <a:r>
              <a:rPr lang="en-US" sz="3200" smtClean="0">
                <a:solidFill>
                  <a:srgbClr val="009999"/>
                </a:solidFill>
                <a:effectLst/>
                <a:latin typeface="Arial" pitchFamily="34" charset="0"/>
                <a:cs typeface="Arial" pitchFamily="34" charset="0"/>
              </a:rPr>
              <a:t>Are faces “special”?</a:t>
            </a:r>
            <a:endParaRPr lang="en-CA">
              <a:solidFill>
                <a:srgbClr val="009999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2062"/>
          <p:cNvGrpSpPr>
            <a:grpSpLocks/>
          </p:cNvGrpSpPr>
          <p:nvPr/>
        </p:nvGrpSpPr>
        <p:grpSpPr bwMode="auto">
          <a:xfrm>
            <a:off x="238581" y="838201"/>
            <a:ext cx="2342173" cy="3307431"/>
            <a:chOff x="111" y="480"/>
            <a:chExt cx="1711" cy="2194"/>
          </a:xfrm>
        </p:grpSpPr>
        <p:sp>
          <p:nvSpPr>
            <p:cNvPr id="281604" name="Text Box 2052"/>
            <p:cNvSpPr txBox="1">
              <a:spLocks noChangeArrowheads="1"/>
            </p:cNvSpPr>
            <p:nvPr/>
          </p:nvSpPr>
          <p:spPr bwMode="auto">
            <a:xfrm>
              <a:off x="111" y="2511"/>
              <a:ext cx="1161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solidFill>
                    <a:schemeClr val="accent3">
                      <a:lumMod val="65000"/>
                    </a:schemeClr>
                  </a:solidFill>
                  <a:latin typeface="Arial" pitchFamily="34" charset="0"/>
                  <a:cs typeface="Arial" pitchFamily="34" charset="0"/>
                </a:rPr>
                <a:t>Haxby et </a:t>
              </a:r>
              <a:r>
                <a:rPr lang="en-US" sz="1000" b="1" smtClean="0">
                  <a:solidFill>
                    <a:schemeClr val="accent3">
                      <a:lumMod val="65000"/>
                    </a:schemeClr>
                  </a:solidFill>
                  <a:latin typeface="Arial" pitchFamily="34" charset="0"/>
                  <a:cs typeface="Arial" pitchFamily="34" charset="0"/>
                </a:rPr>
                <a:t>al,</a:t>
              </a:r>
              <a:r>
                <a:rPr lang="en-US" sz="1000" b="1" i="1" smtClean="0">
                  <a:solidFill>
                    <a:schemeClr val="accent3">
                      <a:lumMod val="65000"/>
                    </a:schemeClr>
                  </a:solidFill>
                  <a:latin typeface="Arial" pitchFamily="34" charset="0"/>
                  <a:cs typeface="Arial" pitchFamily="34" charset="0"/>
                </a:rPr>
                <a:t>TiCS </a:t>
              </a:r>
              <a:r>
                <a:rPr lang="en-US" sz="1000" b="1" smtClean="0">
                  <a:solidFill>
                    <a:schemeClr val="accent3">
                      <a:lumMod val="65000"/>
                    </a:schemeClr>
                  </a:solidFill>
                  <a:latin typeface="Arial" pitchFamily="34" charset="0"/>
                  <a:cs typeface="Arial" pitchFamily="34" charset="0"/>
                </a:rPr>
                <a:t>(2000</a:t>
              </a:r>
              <a:r>
                <a:rPr lang="en-US" sz="1000" b="1">
                  <a:solidFill>
                    <a:schemeClr val="accent3">
                      <a:lumMod val="65000"/>
                    </a:schemeClr>
                  </a:solidFill>
                  <a:latin typeface="Arial" pitchFamily="34" charset="0"/>
                  <a:cs typeface="Arial" pitchFamily="34" charset="0"/>
                </a:rPr>
                <a:t>)</a:t>
              </a:r>
              <a:endParaRPr lang="en-CA" sz="1000" b="1">
                <a:solidFill>
                  <a:schemeClr val="accent3">
                    <a:lumMod val="6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81605" name="Picture 2053" descr="C:\PASCAL\Slides\perrett_face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2" y="480"/>
              <a:ext cx="1600" cy="1968"/>
            </a:xfrm>
            <a:prstGeom prst="rect">
              <a:avLst/>
            </a:prstGeom>
            <a:noFill/>
          </p:spPr>
        </p:pic>
      </p:grpSp>
      <p:grpSp>
        <p:nvGrpSpPr>
          <p:cNvPr id="3" name="Group 2063"/>
          <p:cNvGrpSpPr>
            <a:grpSpLocks/>
          </p:cNvGrpSpPr>
          <p:nvPr/>
        </p:nvGrpSpPr>
        <p:grpSpPr bwMode="auto">
          <a:xfrm>
            <a:off x="1205551" y="4341812"/>
            <a:ext cx="3225800" cy="2516188"/>
            <a:chOff x="192" y="2688"/>
            <a:chExt cx="2032" cy="1585"/>
          </a:xfrm>
        </p:grpSpPr>
        <p:pic>
          <p:nvPicPr>
            <p:cNvPr id="281609" name="Picture 2057" descr="D:\PASCAL\Slides\N170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2" y="2688"/>
              <a:ext cx="2032" cy="1432"/>
            </a:xfrm>
            <a:prstGeom prst="rect">
              <a:avLst/>
            </a:prstGeom>
            <a:noFill/>
          </p:spPr>
        </p:pic>
        <p:sp>
          <p:nvSpPr>
            <p:cNvPr id="281610" name="Text Box 2058"/>
            <p:cNvSpPr txBox="1">
              <a:spLocks noChangeArrowheads="1"/>
            </p:cNvSpPr>
            <p:nvPr/>
          </p:nvSpPr>
          <p:spPr bwMode="auto">
            <a:xfrm>
              <a:off x="768" y="4118"/>
              <a:ext cx="1383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000" b="1">
                  <a:solidFill>
                    <a:schemeClr val="accent3">
                      <a:lumMod val="65000"/>
                    </a:schemeClr>
                  </a:solidFill>
                  <a:latin typeface="Arial" pitchFamily="34" charset="0"/>
                  <a:cs typeface="Arial" pitchFamily="34" charset="0"/>
                </a:rPr>
                <a:t>Rossion et al., </a:t>
              </a:r>
              <a:r>
                <a:rPr lang="en-US" sz="1000" b="1" u="sng">
                  <a:solidFill>
                    <a:schemeClr val="accent3">
                      <a:lumMod val="65000"/>
                    </a:schemeClr>
                  </a:solidFill>
                  <a:latin typeface="Arial" pitchFamily="34" charset="0"/>
                  <a:cs typeface="Arial" pitchFamily="34" charset="0"/>
                </a:rPr>
                <a:t>Neuroreport</a:t>
              </a:r>
              <a:r>
                <a:rPr lang="en-US" sz="1000" b="1">
                  <a:solidFill>
                    <a:schemeClr val="accent3">
                      <a:lumMod val="65000"/>
                    </a:schemeClr>
                  </a:solidFill>
                  <a:latin typeface="Arial" pitchFamily="34" charset="0"/>
                  <a:cs typeface="Arial" pitchFamily="34" charset="0"/>
                </a:rPr>
                <a:t>(2000)</a:t>
              </a:r>
              <a:endParaRPr lang="en-CA" sz="1000" b="1">
                <a:solidFill>
                  <a:schemeClr val="accent3">
                    <a:lumMod val="6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" name="Group 2064"/>
          <p:cNvGrpSpPr>
            <a:grpSpLocks/>
          </p:cNvGrpSpPr>
          <p:nvPr/>
        </p:nvGrpSpPr>
        <p:grpSpPr bwMode="auto">
          <a:xfrm>
            <a:off x="5886450" y="1066800"/>
            <a:ext cx="2819400" cy="5791200"/>
            <a:chOff x="2160" y="528"/>
            <a:chExt cx="1776" cy="3648"/>
          </a:xfrm>
        </p:grpSpPr>
        <p:pic>
          <p:nvPicPr>
            <p:cNvPr id="281603" name="Picture 2051" descr="C:\PASCAL\Slides\haxby_face.ti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60" y="528"/>
              <a:ext cx="1776" cy="1763"/>
            </a:xfrm>
            <a:prstGeom prst="rect">
              <a:avLst/>
            </a:prstGeom>
            <a:noFill/>
          </p:spPr>
        </p:pic>
        <p:pic>
          <p:nvPicPr>
            <p:cNvPr id="281611" name="Picture 2059" descr="D:\PASCAL\Slides\Haxby_cortex3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398" y="2400"/>
              <a:ext cx="1298" cy="1776"/>
            </a:xfrm>
            <a:prstGeom prst="rect">
              <a:avLst/>
            </a:prstGeom>
            <a:noFill/>
          </p:spPr>
        </p:pic>
      </p:grpSp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38450" y="917443"/>
            <a:ext cx="2770188" cy="2949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 Box 2052"/>
          <p:cNvSpPr txBox="1">
            <a:spLocks noChangeArrowheads="1"/>
          </p:cNvSpPr>
          <p:nvPr/>
        </p:nvSpPr>
        <p:spPr bwMode="auto">
          <a:xfrm>
            <a:off x="3533889" y="3902462"/>
            <a:ext cx="20359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smtClean="0">
                <a:solidFill>
                  <a:schemeClr val="accent3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Tsao et al, </a:t>
            </a:r>
            <a:r>
              <a:rPr lang="en-US" sz="1200" b="1" i="1" smtClean="0">
                <a:solidFill>
                  <a:schemeClr val="accent3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Science</a:t>
            </a:r>
            <a:r>
              <a:rPr lang="en-US" sz="1200" b="1" u="sng" smtClean="0">
                <a:solidFill>
                  <a:schemeClr val="accent3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>
                <a:solidFill>
                  <a:schemeClr val="accent3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1200" b="1" smtClean="0">
                <a:solidFill>
                  <a:schemeClr val="accent3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2006)</a:t>
            </a:r>
            <a:endParaRPr lang="en-CA" sz="1200" b="1">
              <a:solidFill>
                <a:schemeClr val="accent3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676275" y="119416"/>
            <a:ext cx="7772400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CA" sz="3200" b="1" smtClean="0">
                <a:solidFill>
                  <a:srgbClr val="009999"/>
                </a:solidFill>
                <a:latin typeface="Arial" charset="0"/>
                <a:cs typeface="Arial" charset="0"/>
              </a:rPr>
              <a:t>The Temporal Voice Areas (TVA)</a:t>
            </a:r>
            <a:endParaRPr lang="en-US" sz="3200" b="1">
              <a:solidFill>
                <a:srgbClr val="009999"/>
              </a:solidFill>
              <a:latin typeface="Arial" charset="0"/>
              <a:cs typeface="Arial" charset="0"/>
            </a:endParaRPr>
          </a:p>
        </p:txBody>
      </p:sp>
      <p:sp>
        <p:nvSpPr>
          <p:cNvPr id="325637" name="Rectangle 5"/>
          <p:cNvSpPr>
            <a:spLocks noChangeArrowheads="1"/>
          </p:cNvSpPr>
          <p:nvPr/>
        </p:nvSpPr>
        <p:spPr bwMode="auto">
          <a:xfrm>
            <a:off x="4763885" y="1201738"/>
            <a:ext cx="4422775" cy="456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42950" lvl="1" indent="-285750">
              <a:lnSpc>
                <a:spcPct val="80000"/>
              </a:lnSpc>
              <a:spcBef>
                <a:spcPct val="20000"/>
              </a:spcBef>
              <a:spcAft>
                <a:spcPct val="20000"/>
              </a:spcAft>
              <a:buFontTx/>
              <a:buChar char="–"/>
            </a:pPr>
            <a:endParaRPr lang="en-US" sz="2400">
              <a:latin typeface="Arial" charset="0"/>
              <a:cs typeface="Arial" charset="0"/>
            </a:endParaRPr>
          </a:p>
        </p:txBody>
      </p:sp>
      <p:pic>
        <p:nvPicPr>
          <p:cNvPr id="14" name="Picture 13" descr="TVA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5501" y="3957850"/>
            <a:ext cx="7716054" cy="2758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9"/>
          <p:cNvGrpSpPr/>
          <p:nvPr/>
        </p:nvGrpSpPr>
        <p:grpSpPr>
          <a:xfrm>
            <a:off x="614160" y="1028700"/>
            <a:ext cx="5143500" cy="2838449"/>
            <a:chOff x="614160" y="1028700"/>
            <a:chExt cx="5143500" cy="2838449"/>
          </a:xfrm>
        </p:grpSpPr>
        <p:grpSp>
          <p:nvGrpSpPr>
            <p:cNvPr id="4" name="Group 26"/>
            <p:cNvGrpSpPr/>
            <p:nvPr/>
          </p:nvGrpSpPr>
          <p:grpSpPr>
            <a:xfrm>
              <a:off x="614160" y="1028700"/>
              <a:ext cx="5143500" cy="2838449"/>
              <a:chOff x="258724" y="1085850"/>
              <a:chExt cx="5113376" cy="2951381"/>
            </a:xfrm>
          </p:grpSpPr>
          <p:grpSp>
            <p:nvGrpSpPr>
              <p:cNvPr id="5" name="Group 14"/>
              <p:cNvGrpSpPr/>
              <p:nvPr/>
            </p:nvGrpSpPr>
            <p:grpSpPr>
              <a:xfrm>
                <a:off x="258724" y="1085850"/>
                <a:ext cx="5113376" cy="2286000"/>
                <a:chOff x="258724" y="1181100"/>
                <a:chExt cx="4069061" cy="1793823"/>
              </a:xfrm>
            </p:grpSpPr>
            <p:pic>
              <p:nvPicPr>
                <p:cNvPr id="13" name="Picture 12" descr="Fig1.jpg"/>
                <p:cNvPicPr>
                  <a:picLocks noChangeAspect="1"/>
                </p:cNvPicPr>
                <p:nvPr/>
              </p:nvPicPr>
              <p:blipFill>
                <a:blip r:embed="rId7" cstate="print"/>
                <a:stretch>
                  <a:fillRect/>
                </a:stretch>
              </p:blipFill>
              <p:spPr>
                <a:xfrm>
                  <a:off x="258724" y="1181100"/>
                  <a:ext cx="4069061" cy="1793823"/>
                </a:xfrm>
                <a:prstGeom prst="rect">
                  <a:avLst/>
                </a:prstGeom>
              </p:spPr>
            </p:pic>
            <p:pic>
              <p:nvPicPr>
                <p:cNvPr id="22" name="nonvocal11_short.wav">
                  <a:hlinkClick r:id="" action="ppaction://media"/>
                </p:cNvPr>
                <p:cNvPicPr>
                  <a:picLocks noRot="1" noChangeAspect="1" noChangeArrowheads="1"/>
                </p:cNvPicPr>
                <p:nvPr>
                  <a:audioFile r:link="rId2"/>
                </p:nvPr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4019550" y="2162175"/>
                  <a:ext cx="200025" cy="2000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3" name="vocal01_finn.wav">
                  <a:hlinkClick r:id="" action="ppaction://media"/>
                </p:cNvPr>
                <p:cNvPicPr>
                  <a:picLocks noRot="1" noChangeAspect="1" noChangeArrowheads="1"/>
                </p:cNvPicPr>
                <p:nvPr>
                  <a:audioFile r:link="rId3"/>
                </p:nvPr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4000500" y="1276350"/>
                  <a:ext cx="209550" cy="2095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26" name="TextBox 25"/>
              <p:cNvSpPr txBox="1"/>
              <p:nvPr/>
            </p:nvSpPr>
            <p:spPr>
              <a:xfrm>
                <a:off x="857250" y="3390900"/>
                <a:ext cx="380104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GB" smtClean="0"/>
                  <a:t>10-min ‘voice localizer’ available at:</a:t>
                </a:r>
                <a:endParaRPr lang="en-GB" b="1" i="1" smtClean="0"/>
              </a:p>
              <a:p>
                <a:pPr algn="ctr"/>
                <a:r>
                  <a:rPr lang="en-GB" b="1" i="1" smtClean="0">
                    <a:solidFill>
                      <a:srgbClr val="009999"/>
                    </a:solidFill>
                  </a:rPr>
                  <a:t>vnl.psy.gla.ac.uk</a:t>
                </a:r>
                <a:endParaRPr lang="en-GB" b="1" i="1">
                  <a:solidFill>
                    <a:srgbClr val="009999"/>
                  </a:solidFill>
                </a:endParaRPr>
              </a:p>
            </p:txBody>
          </p:sp>
        </p:grpSp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3675918" y="3089648"/>
              <a:ext cx="203773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200" smtClean="0">
                  <a:solidFill>
                    <a:schemeClr val="folHlink"/>
                  </a:solidFill>
                  <a:latin typeface="Comic Sans MS" pitchFamily="66" charset="0"/>
                </a:rPr>
                <a:t>Belin et </a:t>
              </a:r>
              <a:r>
                <a:rPr lang="en-GB" sz="1200">
                  <a:solidFill>
                    <a:schemeClr val="folHlink"/>
                  </a:solidFill>
                  <a:latin typeface="Comic Sans MS" pitchFamily="66" charset="0"/>
                </a:rPr>
                <a:t>al. (</a:t>
              </a:r>
              <a:r>
                <a:rPr lang="en-GB" sz="1200" smtClean="0">
                  <a:solidFill>
                    <a:schemeClr val="folHlink"/>
                  </a:solidFill>
                  <a:latin typeface="Comic Sans MS" pitchFamily="66" charset="0"/>
                </a:rPr>
                <a:t>2000) Nature</a:t>
              </a:r>
              <a:endParaRPr lang="en-GB" sz="1200">
                <a:solidFill>
                  <a:schemeClr val="folHlink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6" name="Group 17"/>
          <p:cNvGrpSpPr/>
          <p:nvPr/>
        </p:nvGrpSpPr>
        <p:grpSpPr>
          <a:xfrm>
            <a:off x="1059988" y="3318966"/>
            <a:ext cx="4551673" cy="3475601"/>
            <a:chOff x="855268" y="3264374"/>
            <a:chExt cx="4551673" cy="3475601"/>
          </a:xfrm>
        </p:grpSpPr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855268" y="3264374"/>
              <a:ext cx="4551673" cy="3143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 Box 12"/>
            <p:cNvSpPr txBox="1">
              <a:spLocks noChangeArrowheads="1"/>
            </p:cNvSpPr>
            <p:nvPr/>
          </p:nvSpPr>
          <p:spPr bwMode="auto">
            <a:xfrm>
              <a:off x="2613646" y="6462976"/>
              <a:ext cx="261321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200" smtClean="0">
                  <a:solidFill>
                    <a:schemeClr val="folHlink"/>
                  </a:solidFill>
                  <a:latin typeface="Comic Sans MS" pitchFamily="66" charset="0"/>
                </a:rPr>
                <a:t>Petkov et al </a:t>
              </a:r>
              <a:r>
                <a:rPr lang="en-GB" sz="1200">
                  <a:solidFill>
                    <a:schemeClr val="folHlink"/>
                  </a:solidFill>
                  <a:latin typeface="Comic Sans MS" pitchFamily="66" charset="0"/>
                </a:rPr>
                <a:t>(</a:t>
              </a:r>
              <a:r>
                <a:rPr lang="en-GB" sz="1200" smtClean="0">
                  <a:solidFill>
                    <a:schemeClr val="folHlink"/>
                  </a:solidFill>
                  <a:latin typeface="Comic Sans MS" pitchFamily="66" charset="0"/>
                </a:rPr>
                <a:t>2008) Nat Neurosci</a:t>
              </a:r>
              <a:endParaRPr lang="en-GB" sz="1200">
                <a:solidFill>
                  <a:schemeClr val="folHlink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7" name="Group 24"/>
          <p:cNvGrpSpPr/>
          <p:nvPr/>
        </p:nvGrpSpPr>
        <p:grpSpPr>
          <a:xfrm>
            <a:off x="6298606" y="851116"/>
            <a:ext cx="2672526" cy="2831707"/>
            <a:chOff x="6298606" y="851116"/>
            <a:chExt cx="2672526" cy="2831707"/>
          </a:xfrm>
        </p:grpSpPr>
        <p:graphicFrame>
          <p:nvGraphicFramePr>
            <p:cNvPr id="2" name="Object 5"/>
            <p:cNvGraphicFramePr>
              <a:graphicFrameLocks noChangeAspect="1"/>
            </p:cNvGraphicFramePr>
            <p:nvPr/>
          </p:nvGraphicFramePr>
          <p:xfrm>
            <a:off x="6593864" y="851116"/>
            <a:ext cx="1934001" cy="25530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277" name="Image" r:id="rId10" imgW="3847619" imgH="5079365" progId="">
                    <p:embed/>
                  </p:oleObj>
                </mc:Choice>
                <mc:Fallback>
                  <p:oleObj name="Image" r:id="rId10" imgW="3847619" imgH="5079365" progId="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93864" y="851116"/>
                          <a:ext cx="1934001" cy="25530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" name="Text Box 12"/>
            <p:cNvSpPr txBox="1">
              <a:spLocks noChangeArrowheads="1"/>
            </p:cNvSpPr>
            <p:nvPr/>
          </p:nvSpPr>
          <p:spPr bwMode="auto">
            <a:xfrm>
              <a:off x="6298606" y="3405824"/>
              <a:ext cx="267252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200" smtClean="0">
                  <a:solidFill>
                    <a:schemeClr val="folHlink"/>
                  </a:solidFill>
                  <a:latin typeface="Comic Sans MS" pitchFamily="66" charset="0"/>
                </a:rPr>
                <a:t>Gervais et </a:t>
              </a:r>
              <a:r>
                <a:rPr lang="en-GB" sz="1200">
                  <a:solidFill>
                    <a:schemeClr val="folHlink"/>
                  </a:solidFill>
                  <a:latin typeface="Comic Sans MS" pitchFamily="66" charset="0"/>
                </a:rPr>
                <a:t>al. (</a:t>
              </a:r>
              <a:r>
                <a:rPr lang="en-GB" sz="1200" smtClean="0">
                  <a:solidFill>
                    <a:schemeClr val="folHlink"/>
                  </a:solidFill>
                  <a:latin typeface="Comic Sans MS" pitchFamily="66" charset="0"/>
                </a:rPr>
                <a:t>2004) Nat Neurosci</a:t>
              </a:r>
              <a:endParaRPr lang="en-GB" sz="1200">
                <a:solidFill>
                  <a:schemeClr val="folHlink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8" name="Group 28"/>
          <p:cNvGrpSpPr/>
          <p:nvPr/>
        </p:nvGrpSpPr>
        <p:grpSpPr>
          <a:xfrm>
            <a:off x="6246286" y="3674278"/>
            <a:ext cx="2323072" cy="3218097"/>
            <a:chOff x="6246286" y="3674278"/>
            <a:chExt cx="2323072" cy="3218097"/>
          </a:xfrm>
        </p:grpSpPr>
        <p:pic>
          <p:nvPicPr>
            <p:cNvPr id="17416" name="Picture 8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6318912" y="3674278"/>
              <a:ext cx="2249228" cy="30116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8" name="Text Box 12"/>
            <p:cNvSpPr txBox="1">
              <a:spLocks noChangeArrowheads="1"/>
            </p:cNvSpPr>
            <p:nvPr/>
          </p:nvSpPr>
          <p:spPr bwMode="auto">
            <a:xfrm>
              <a:off x="6246286" y="6615376"/>
              <a:ext cx="232307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200" smtClean="0">
                  <a:solidFill>
                    <a:schemeClr val="folHlink"/>
                  </a:solidFill>
                  <a:latin typeface="Comic Sans MS" pitchFamily="66" charset="0"/>
                </a:rPr>
                <a:t>Grossman et al </a:t>
              </a:r>
              <a:r>
                <a:rPr lang="en-GB" sz="1200">
                  <a:solidFill>
                    <a:schemeClr val="folHlink"/>
                  </a:solidFill>
                  <a:latin typeface="Comic Sans MS" pitchFamily="66" charset="0"/>
                </a:rPr>
                <a:t>(</a:t>
              </a:r>
              <a:r>
                <a:rPr lang="en-GB" sz="1200" smtClean="0">
                  <a:solidFill>
                    <a:schemeClr val="folHlink"/>
                  </a:solidFill>
                  <a:latin typeface="Comic Sans MS" pitchFamily="66" charset="0"/>
                </a:rPr>
                <a:t>2010) Neuron</a:t>
              </a:r>
              <a:endParaRPr lang="en-GB" sz="1200">
                <a:solidFill>
                  <a:schemeClr val="folHlink"/>
                </a:solidFill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9704</TotalTime>
  <Words>1232</Words>
  <Application>Microsoft Office PowerPoint</Application>
  <PresentationFormat>On-screen Show (4:3)</PresentationFormat>
  <Paragraphs>262</Paragraphs>
  <Slides>40</Slides>
  <Notes>23</Notes>
  <HiddenSlides>0</HiddenSlides>
  <MMClips>42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2" baseType="lpstr">
      <vt:lpstr>Default Design</vt:lpstr>
      <vt:lpstr>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Are faces “special”?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Sensitivity of TVA to affective prosody</vt:lpstr>
      <vt:lpstr>PowerPoint Presentation</vt:lpstr>
      <vt:lpstr>Ekman faces</vt:lpstr>
      <vt:lpstr>PowerPoint Presentation</vt:lpstr>
      <vt:lpstr>The Montreal Affective Voices</vt:lpstr>
      <vt:lpstr>PowerPoint Presentation</vt:lpstr>
      <vt:lpstr>PowerPoint Presentation</vt:lpstr>
      <vt:lpstr>Amygdala response to affective vocalizations</vt:lpstr>
      <vt:lpstr>Adaptation of perceived affect</vt:lpstr>
      <vt:lpstr>PowerPoint Presentation</vt:lpstr>
      <vt:lpstr>Adaptation of perceived affect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Prototype-based coding of face</vt:lpstr>
      <vt:lpstr>Prototype-based coding of voice?</vt:lpstr>
      <vt:lpstr>Prototype-based coding of voice?</vt:lpstr>
      <vt:lpstr>Prototype-based coding of voice?</vt:lpstr>
      <vt:lpstr>PowerPoint Presentation</vt:lpstr>
      <vt:lpstr>PowerPoint Presentation</vt:lpstr>
      <vt:lpstr>PowerPoint Presentation</vt:lpstr>
      <vt:lpstr>Summary</vt:lpstr>
      <vt:lpstr>PowerPoint Presentation</vt:lpstr>
    </vt:vector>
  </TitlesOfParts>
  <Company>MNI-Neuropsychologie-ZLAB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Functional neuroimaging of Audition</dc:title>
  <dc:creator>Pascal Belin</dc:creator>
  <cp:lastModifiedBy>support</cp:lastModifiedBy>
  <cp:revision>670</cp:revision>
  <dcterms:created xsi:type="dcterms:W3CDTF">2001-08-07T19:20:00Z</dcterms:created>
  <dcterms:modified xsi:type="dcterms:W3CDTF">2011-10-28T14:44:11Z</dcterms:modified>
</cp:coreProperties>
</file>